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60" r:id="rId3"/>
    <p:sldId id="261" r:id="rId4"/>
    <p:sldId id="262" r:id="rId5"/>
    <p:sldId id="263"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2" autoAdjust="0"/>
    <p:restoredTop sz="72310" autoAdjust="0"/>
  </p:normalViewPr>
  <p:slideViewPr>
    <p:cSldViewPr snapToGrid="0">
      <p:cViewPr varScale="1">
        <p:scale>
          <a:sx n="50" d="100"/>
          <a:sy n="50" d="100"/>
        </p:scale>
        <p:origin x="1132" y="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EADCE-C862-44DA-8F37-B4E210D0148B}" type="datetimeFigureOut">
              <a:rPr lang="en-US" smtClean="0"/>
              <a:t>11/25/2020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8001B-59D3-4EE5-8748-E5D7836E2DD5}" type="slidenum">
              <a:rPr lang="en-US" smtClean="0"/>
              <a:t>‹#›</a:t>
            </a:fld>
            <a:endParaRPr lang="en-US"/>
          </a:p>
        </p:txBody>
      </p:sp>
    </p:spTree>
    <p:extLst>
      <p:ext uri="{BB962C8B-B14F-4D97-AF65-F5344CB8AC3E}">
        <p14:creationId xmlns:p14="http://schemas.microsoft.com/office/powerpoint/2010/main" val="409799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6BC2-CC00-408A-A1BB-6CCC86A61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14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a:t>
            </a:r>
            <a:r>
              <a:rPr lang="en-US" baseline="0" dirty="0" smtClean="0"/>
              <a:t> testing by itself will not ensure a safe or quality product.  (Animation) It does provide some assurances that your product is not adulterated. </a:t>
            </a:r>
            <a:r>
              <a:rPr lang="en-US" dirty="0" smtClean="0"/>
              <a:t>Ensuring </a:t>
            </a:r>
            <a:r>
              <a:rPr lang="en-US" dirty="0" smtClean="0"/>
              <a:t>that GMPs and your validated processes are followed are much better at indicators that your product will be of high quality and free of pathogens than final product testing.   </a:t>
            </a:r>
            <a:r>
              <a:rPr lang="en-US" dirty="0" smtClean="0"/>
              <a:t>(Animation x2) Microbiological </a:t>
            </a:r>
            <a:r>
              <a:rPr lang="en-US" dirty="0" smtClean="0"/>
              <a:t>testing</a:t>
            </a:r>
            <a:r>
              <a:rPr lang="en-US" baseline="0" dirty="0" smtClean="0"/>
              <a:t> should be used as a verification that your GMPs and preventive controls are working as intended to keep microbial loads low and products pathogen free.</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6BC2-CC00-408A-A1BB-6CCC86A61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05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processor needs to think critically when designing a sampling plan.  An effective sampling plan is one that tries to find the problem, i.e. a pathogen.  </a:t>
            </a:r>
            <a:r>
              <a:rPr lang="en-US" baseline="0" dirty="0" smtClean="0"/>
              <a:t>(Animation) Very </a:t>
            </a:r>
            <a:r>
              <a:rPr lang="en-US" baseline="0" dirty="0" smtClean="0"/>
              <a:t>easy to design a microbial sampling plan that will never find a pathogen in your product.  </a:t>
            </a:r>
            <a:r>
              <a:rPr lang="en-US" baseline="0" dirty="0" smtClean="0"/>
              <a:t>(Animation) It </a:t>
            </a:r>
            <a:r>
              <a:rPr lang="en-US" baseline="0" dirty="0" smtClean="0"/>
              <a:t>is in your best interest to catch contaminated product before it enters commerce.  No one wants to put others at risk and the outbreaks can have long-lasting impacts on your business.  </a:t>
            </a:r>
            <a:r>
              <a:rPr lang="en-US" baseline="0" dirty="0" smtClean="0"/>
              <a:t>(Animation) Many </a:t>
            </a:r>
            <a:r>
              <a:rPr lang="en-US" baseline="0" dirty="0" smtClean="0"/>
              <a:t>smaller scale processors have been put out of business due to an outbreak. </a:t>
            </a:r>
            <a:r>
              <a:rPr lang="en-US" baseline="0" dirty="0" smtClean="0"/>
              <a:t>(Animation) </a:t>
            </a:r>
            <a:r>
              <a:rPr lang="en-US" baseline="0" dirty="0" smtClean="0"/>
              <a:t>The take home is to try to find the problem and correct the issues internally before any product enters commerce.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6BC2-CC00-408A-A1BB-6CCC86A61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28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never be able to test 100% of the product leaving your facility,</a:t>
            </a:r>
            <a:r>
              <a:rPr lang="en-US" baseline="0" dirty="0" smtClean="0"/>
              <a:t> that is a no brainer.  Product testing has limitations due to this fact.  Since we are taking a small sub-sample of the product leaving our facility there is always the possibility that we miss the target pathogen of concern.  In fact, the probability is high that we will miss a target pathogen through product testing. </a:t>
            </a:r>
            <a:r>
              <a:rPr lang="en-US" baseline="0" dirty="0" smtClean="0"/>
              <a:t>(Animation) In </a:t>
            </a:r>
            <a:r>
              <a:rPr lang="en-US" baseline="0" dirty="0" smtClean="0"/>
              <a:t>this very simple example, we are a flour producer that is doing some end product testing for E. coli O121.  </a:t>
            </a:r>
            <a:r>
              <a:rPr lang="en-US" baseline="0" dirty="0" smtClean="0"/>
              <a:t>(Animation) We </a:t>
            </a:r>
            <a:r>
              <a:rPr lang="en-US" baseline="0" dirty="0" smtClean="0"/>
              <a:t>are pulling one bag sample from each pallet we produce, 50 5 pound bags make up a pallet. </a:t>
            </a:r>
            <a:r>
              <a:rPr lang="en-US" baseline="0" dirty="0" smtClean="0"/>
              <a:t>(Animation) What if we have one contaminated bag, but we select one for our testing that is not contaminated. (Animation) We </a:t>
            </a:r>
            <a:r>
              <a:rPr lang="en-US" baseline="0" dirty="0" smtClean="0"/>
              <a:t>also cannot test an entire 5 </a:t>
            </a:r>
            <a:r>
              <a:rPr lang="en-US" baseline="0" dirty="0" err="1" smtClean="0"/>
              <a:t>lb</a:t>
            </a:r>
            <a:r>
              <a:rPr lang="en-US" baseline="0" dirty="0" smtClean="0"/>
              <a:t> bag for E. coli O121, we have to take a subsample.  If we select 30 grams of flour from that 5 pound bag, even if we selected the contaminated bag, </a:t>
            </a:r>
            <a:r>
              <a:rPr lang="en-US" baseline="0" dirty="0" smtClean="0"/>
              <a:t>(Animation)there </a:t>
            </a:r>
            <a:r>
              <a:rPr lang="en-US" baseline="0" dirty="0" smtClean="0"/>
              <a:t>is still a change that we miss the pathogen in our subsampling.  Also remember that detection limit I mentioned previously, even if we pick the contaminated bag and the contaminated subsample we may still miss the pathogen if it is at a low level that we cannot detect with our analytical method.  Hopefully this example gives you some perspective on why we tell you product testing is does not ensure that you have a safe product on your hands.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6BC2-CC00-408A-A1BB-6CCC86A61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62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complication</a:t>
            </a:r>
            <a:r>
              <a:rPr lang="en-US" baseline="0" dirty="0" smtClean="0"/>
              <a:t> and limitation plans is determining when and what to test.  In this example we have a product that is formulated from raw ingredients, sealed in a package, and then sent through a kill step.  Similar to what you may have with a canned product.  Here it would make sense that we do a microbial test after the kill step, but what is a better method to ensure that our product is pathogen free?  Making sure that our kill step is validated to control those pathogen and verifying the scheduled process is following for each lot of product.  However, if you had a very high microbial load coming in on raw ingredients that validated kill step may not be effective, so perhaps some raw ingredient testing would be warranted.  A better approach would be to ask your supplier for their validated process as assurance that microbes are controlled.  The take home is that there a numerous limitations to product testing and even the best designed sampling plan may not detect a pathogen when it is present.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6BC2-CC00-408A-A1BB-6CCC86A61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56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457200" y="720725"/>
            <a:ext cx="6400800" cy="3600450"/>
          </a:xfrm>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ndParaRPr>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pPr marL="0" marR="0" lvl="0" indent="0" algn="r" defTabSz="956909" rtl="0" eaLnBrk="1" fontAlgn="auto" latinLnBrk="0" hangingPunct="1">
              <a:lnSpc>
                <a:spcPct val="100000"/>
              </a:lnSpc>
              <a:spcBef>
                <a:spcPts val="0"/>
              </a:spcBef>
              <a:spcAft>
                <a:spcPts val="0"/>
              </a:spcAft>
              <a:buClrTx/>
              <a:buSzTx/>
              <a:buFontTx/>
              <a:buNone/>
              <a:tabLst/>
              <a:defRPr/>
            </a:pPr>
            <a:fld id="{246817C3-C9D0-46AE-9948-34B0240EEFEC}" type="slidenum">
              <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rPr>
              <a:pPr marL="0" marR="0" lvl="0" indent="0" algn="r" defTabSz="956909"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endParaRPr>
          </a:p>
        </p:txBody>
      </p:sp>
      <p:sp>
        <p:nvSpPr>
          <p:cNvPr id="6149"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pPr marL="0" marR="0" lvl="0" indent="0" algn="r" defTabSz="956909" rtl="0" eaLnBrk="1" fontAlgn="auto" latinLnBrk="0" hangingPunct="1">
              <a:lnSpc>
                <a:spcPct val="100000"/>
              </a:lnSpc>
              <a:spcBef>
                <a:spcPts val="0"/>
              </a:spcBef>
              <a:spcAft>
                <a:spcPts val="0"/>
              </a:spcAft>
              <a:buClrTx/>
              <a:buSzTx/>
              <a:buFontTx/>
              <a:buNone/>
              <a:tabLst/>
              <a:defRPr/>
            </a:pPr>
            <a:fld id="{8C8D1B0E-5287-4333-88AC-FEE56A752C9D}" type="datetime1">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S PGothic" panose="020B0600070205080204" pitchFamily="34" charset="-128"/>
                <a:cs typeface="+mn-cs"/>
              </a:rPr>
              <a:pPr marL="0" marR="0" lvl="0" indent="0" algn="r" defTabSz="956909" rtl="0" eaLnBrk="1" fontAlgn="auto" latinLnBrk="0" hangingPunct="1">
                <a:lnSpc>
                  <a:spcPct val="100000"/>
                </a:lnSpc>
                <a:spcBef>
                  <a:spcPts val="0"/>
                </a:spcBef>
                <a:spcAft>
                  <a:spcPts val="0"/>
                </a:spcAft>
                <a:buClrTx/>
                <a:buSzTx/>
                <a:buFontTx/>
                <a:buNone/>
                <a:tabLst/>
                <a:defRPr/>
              </a:pPr>
              <a:t>11/25/2020</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endParaRPr>
          </a:p>
        </p:txBody>
      </p:sp>
      <p:sp>
        <p:nvSpPr>
          <p:cNvPr id="6150" name="Footer Placeholder 2"/>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pPr marL="0" marR="0" lvl="0" indent="0" algn="l" defTabSz="956909"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2556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75E3A2-59D9-41D4-8DF7-71D5CFA9BCDE}"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6BC06-3CB0-4C49-8CE6-F5795B1E2C5B}" type="slidenum">
              <a:rPr lang="en-US" smtClean="0"/>
              <a:t>‹#›</a:t>
            </a:fld>
            <a:endParaRPr lang="en-US"/>
          </a:p>
        </p:txBody>
      </p:sp>
    </p:spTree>
    <p:extLst>
      <p:ext uri="{BB962C8B-B14F-4D97-AF65-F5344CB8AC3E}">
        <p14:creationId xmlns:p14="http://schemas.microsoft.com/office/powerpoint/2010/main" val="2769120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5E3A2-59D9-41D4-8DF7-71D5CFA9BCDE}"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6BC06-3CB0-4C49-8CE6-F5795B1E2C5B}" type="slidenum">
              <a:rPr lang="en-US" smtClean="0"/>
              <a:t>‹#›</a:t>
            </a:fld>
            <a:endParaRPr lang="en-US"/>
          </a:p>
        </p:txBody>
      </p:sp>
    </p:spTree>
    <p:extLst>
      <p:ext uri="{BB962C8B-B14F-4D97-AF65-F5344CB8AC3E}">
        <p14:creationId xmlns:p14="http://schemas.microsoft.com/office/powerpoint/2010/main" val="361937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5E3A2-59D9-41D4-8DF7-71D5CFA9BCDE}"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6BC06-3CB0-4C49-8CE6-F5795B1E2C5B}" type="slidenum">
              <a:rPr lang="en-US" smtClean="0"/>
              <a:t>‹#›</a:t>
            </a:fld>
            <a:endParaRPr lang="en-US"/>
          </a:p>
        </p:txBody>
      </p:sp>
    </p:spTree>
    <p:extLst>
      <p:ext uri="{BB962C8B-B14F-4D97-AF65-F5344CB8AC3E}">
        <p14:creationId xmlns:p14="http://schemas.microsoft.com/office/powerpoint/2010/main" val="281926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5E3A2-59D9-41D4-8DF7-71D5CFA9BCDE}"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6BC06-3CB0-4C49-8CE6-F5795B1E2C5B}" type="slidenum">
              <a:rPr lang="en-US" smtClean="0"/>
              <a:t>‹#›</a:t>
            </a:fld>
            <a:endParaRPr lang="en-US"/>
          </a:p>
        </p:txBody>
      </p:sp>
    </p:spTree>
    <p:extLst>
      <p:ext uri="{BB962C8B-B14F-4D97-AF65-F5344CB8AC3E}">
        <p14:creationId xmlns:p14="http://schemas.microsoft.com/office/powerpoint/2010/main" val="376027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75E3A2-59D9-41D4-8DF7-71D5CFA9BCDE}"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6BC06-3CB0-4C49-8CE6-F5795B1E2C5B}" type="slidenum">
              <a:rPr lang="en-US" smtClean="0"/>
              <a:t>‹#›</a:t>
            </a:fld>
            <a:endParaRPr lang="en-US"/>
          </a:p>
        </p:txBody>
      </p:sp>
    </p:spTree>
    <p:extLst>
      <p:ext uri="{BB962C8B-B14F-4D97-AF65-F5344CB8AC3E}">
        <p14:creationId xmlns:p14="http://schemas.microsoft.com/office/powerpoint/2010/main" val="230823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75E3A2-59D9-41D4-8DF7-71D5CFA9BCDE}"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6BC06-3CB0-4C49-8CE6-F5795B1E2C5B}" type="slidenum">
              <a:rPr lang="en-US" smtClean="0"/>
              <a:t>‹#›</a:t>
            </a:fld>
            <a:endParaRPr lang="en-US"/>
          </a:p>
        </p:txBody>
      </p:sp>
    </p:spTree>
    <p:extLst>
      <p:ext uri="{BB962C8B-B14F-4D97-AF65-F5344CB8AC3E}">
        <p14:creationId xmlns:p14="http://schemas.microsoft.com/office/powerpoint/2010/main" val="107614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75E3A2-59D9-41D4-8DF7-71D5CFA9BCDE}"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F6BC06-3CB0-4C49-8CE6-F5795B1E2C5B}" type="slidenum">
              <a:rPr lang="en-US" smtClean="0"/>
              <a:t>‹#›</a:t>
            </a:fld>
            <a:endParaRPr lang="en-US"/>
          </a:p>
        </p:txBody>
      </p:sp>
    </p:spTree>
    <p:extLst>
      <p:ext uri="{BB962C8B-B14F-4D97-AF65-F5344CB8AC3E}">
        <p14:creationId xmlns:p14="http://schemas.microsoft.com/office/powerpoint/2010/main" val="245985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75E3A2-59D9-41D4-8DF7-71D5CFA9BCDE}"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F6BC06-3CB0-4C49-8CE6-F5795B1E2C5B}" type="slidenum">
              <a:rPr lang="en-US" smtClean="0"/>
              <a:t>‹#›</a:t>
            </a:fld>
            <a:endParaRPr lang="en-US"/>
          </a:p>
        </p:txBody>
      </p:sp>
    </p:spTree>
    <p:extLst>
      <p:ext uri="{BB962C8B-B14F-4D97-AF65-F5344CB8AC3E}">
        <p14:creationId xmlns:p14="http://schemas.microsoft.com/office/powerpoint/2010/main" val="180111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5E3A2-59D9-41D4-8DF7-71D5CFA9BCDE}"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F6BC06-3CB0-4C49-8CE6-F5795B1E2C5B}" type="slidenum">
              <a:rPr lang="en-US" smtClean="0"/>
              <a:t>‹#›</a:t>
            </a:fld>
            <a:endParaRPr lang="en-US"/>
          </a:p>
        </p:txBody>
      </p:sp>
    </p:spTree>
    <p:extLst>
      <p:ext uri="{BB962C8B-B14F-4D97-AF65-F5344CB8AC3E}">
        <p14:creationId xmlns:p14="http://schemas.microsoft.com/office/powerpoint/2010/main" val="161072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75E3A2-59D9-41D4-8DF7-71D5CFA9BCDE}"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6BC06-3CB0-4C49-8CE6-F5795B1E2C5B}" type="slidenum">
              <a:rPr lang="en-US" smtClean="0"/>
              <a:t>‹#›</a:t>
            </a:fld>
            <a:endParaRPr lang="en-US"/>
          </a:p>
        </p:txBody>
      </p:sp>
    </p:spTree>
    <p:extLst>
      <p:ext uri="{BB962C8B-B14F-4D97-AF65-F5344CB8AC3E}">
        <p14:creationId xmlns:p14="http://schemas.microsoft.com/office/powerpoint/2010/main" val="41813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75E3A2-59D9-41D4-8DF7-71D5CFA9BCDE}"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6BC06-3CB0-4C49-8CE6-F5795B1E2C5B}" type="slidenum">
              <a:rPr lang="en-US" smtClean="0"/>
              <a:t>‹#›</a:t>
            </a:fld>
            <a:endParaRPr lang="en-US"/>
          </a:p>
        </p:txBody>
      </p:sp>
    </p:spTree>
    <p:extLst>
      <p:ext uri="{BB962C8B-B14F-4D97-AF65-F5344CB8AC3E}">
        <p14:creationId xmlns:p14="http://schemas.microsoft.com/office/powerpoint/2010/main" val="12011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5E3A2-59D9-41D4-8DF7-71D5CFA9BCDE}" type="datetimeFigureOut">
              <a:rPr lang="en-US" smtClean="0"/>
              <a:t>11/25/2020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6BC06-3CB0-4C49-8CE6-F5795B1E2C5B}" type="slidenum">
              <a:rPr lang="en-US" smtClean="0"/>
              <a:t>‹#›</a:t>
            </a:fld>
            <a:endParaRPr lang="en-US"/>
          </a:p>
        </p:txBody>
      </p:sp>
    </p:spTree>
    <p:extLst>
      <p:ext uri="{BB962C8B-B14F-4D97-AF65-F5344CB8AC3E}">
        <p14:creationId xmlns:p14="http://schemas.microsoft.com/office/powerpoint/2010/main" val="288693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F2DEB-43CD-F04E-B7D6-277731EDF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66423E5-DFBE-5B47-AC03-E4D227C3F1BF}"/>
              </a:ext>
            </a:extLst>
          </p:cNvPr>
          <p:cNvSpPr/>
          <p:nvPr/>
        </p:nvSpPr>
        <p:spPr>
          <a:xfrm>
            <a:off x="1211580" y="2354400"/>
            <a:ext cx="9532620" cy="177183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211580" y="2566381"/>
            <a:ext cx="9532620" cy="1901637"/>
          </a:xfrm>
        </p:spPr>
        <p:txBody>
          <a:bodyPr anchor="t">
            <a:noAutofit/>
          </a:bodyPr>
          <a:lstStyle/>
          <a:p>
            <a:r>
              <a:rPr lang="en-US" sz="5400" b="1" dirty="0" smtClean="0">
                <a:ln w="19050">
                  <a:solidFill>
                    <a:schemeClr val="accent2">
                      <a:lumMod val="60000"/>
                      <a:lumOff val="40000"/>
                    </a:schemeClr>
                  </a:solidFill>
                </a:ln>
                <a:effectLst>
                  <a:outerShdw blurRad="50800" dist="38100" dir="2700000" algn="tl" rotWithShape="0">
                    <a:prstClr val="black">
                      <a:alpha val="40000"/>
                    </a:prstClr>
                  </a:outerShdw>
                </a:effectLst>
                <a:latin typeface="+mn-lt"/>
              </a:rPr>
              <a:t>Microbiological Testing of Foods:</a:t>
            </a:r>
            <a:br>
              <a:rPr lang="en-US" sz="5400" b="1" dirty="0" smtClean="0">
                <a:ln w="19050">
                  <a:solidFill>
                    <a:schemeClr val="accent2">
                      <a:lumMod val="60000"/>
                      <a:lumOff val="40000"/>
                    </a:schemeClr>
                  </a:solidFill>
                </a:ln>
                <a:effectLst>
                  <a:outerShdw blurRad="50800" dist="38100" dir="2700000" algn="tl" rotWithShape="0">
                    <a:prstClr val="black">
                      <a:alpha val="40000"/>
                    </a:prstClr>
                  </a:outerShdw>
                </a:effectLst>
                <a:latin typeface="+mn-lt"/>
              </a:rPr>
            </a:br>
            <a:r>
              <a:rPr lang="en-US" sz="4800" b="1" dirty="0" smtClean="0">
                <a:ln w="19050">
                  <a:solidFill>
                    <a:schemeClr val="accent2">
                      <a:lumMod val="60000"/>
                      <a:lumOff val="40000"/>
                    </a:schemeClr>
                  </a:solidFill>
                </a:ln>
                <a:effectLst>
                  <a:outerShdw blurRad="50800" dist="38100" dir="2700000" algn="tl" rotWithShape="0">
                    <a:prstClr val="black">
                      <a:alpha val="40000"/>
                    </a:prstClr>
                  </a:outerShdw>
                </a:effectLst>
                <a:latin typeface="+mn-lt"/>
              </a:rPr>
              <a:t>Sampling Plans</a:t>
            </a:r>
            <a:endParaRPr lang="en-US" sz="48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4048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969"/>
            <a:ext cx="10515600" cy="1325563"/>
          </a:xfrm>
        </p:spPr>
        <p:txBody>
          <a:bodyPr>
            <a:normAutofit/>
          </a:bodyPr>
          <a:lstStyle/>
          <a:p>
            <a:pPr algn="ctr"/>
            <a: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Product testing</a:t>
            </a:r>
          </a:p>
        </p:txBody>
      </p:sp>
      <p:sp>
        <p:nvSpPr>
          <p:cNvPr id="3" name="Content Placeholder 2"/>
          <p:cNvSpPr>
            <a:spLocks noGrp="1"/>
          </p:cNvSpPr>
          <p:nvPr>
            <p:ph idx="1"/>
          </p:nvPr>
        </p:nvSpPr>
        <p:spPr>
          <a:xfrm>
            <a:off x="838200" y="1690577"/>
            <a:ext cx="10515600" cy="5167422"/>
          </a:xfrm>
        </p:spPr>
        <p:txBody>
          <a:bodyPr>
            <a:normAutofit/>
          </a:bodyPr>
          <a:lstStyle/>
          <a:p>
            <a:r>
              <a:rPr lang="en-US" b="1" dirty="0"/>
              <a:t>Product testing by itself will NOT ensure a safe or quality product</a:t>
            </a:r>
          </a:p>
          <a:p>
            <a:pPr lvl="1"/>
            <a:r>
              <a:rPr lang="en-US" dirty="0"/>
              <a:t>Sampling does provide some assurance (evidenced by negative test results) that products are not adulterated</a:t>
            </a:r>
          </a:p>
          <a:p>
            <a:r>
              <a:rPr lang="en-US" dirty="0"/>
              <a:t>Used as a “verification” procedure</a:t>
            </a:r>
          </a:p>
          <a:p>
            <a:pPr lvl="1"/>
            <a:r>
              <a:rPr lang="en-US" dirty="0"/>
              <a:t>Verifies that the antimicrobial interventions are working to control the hazard </a:t>
            </a:r>
          </a:p>
        </p:txBody>
      </p:sp>
      <p:pic>
        <p:nvPicPr>
          <p:cNvPr id="6" name="Picture 5">
            <a:extLst>
              <a:ext uri="{FF2B5EF4-FFF2-40B4-BE49-F238E27FC236}">
                <a16:creationId xmlns:a16="http://schemas.microsoft.com/office/drawing/2014/main" id="{26AB4EFD-B233-BC48-9B8D-BF9667514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02" y="3804202"/>
            <a:ext cx="7453813" cy="2764122"/>
          </a:xfrm>
          <a:prstGeom prst="rect">
            <a:avLst/>
          </a:prstGeom>
        </p:spPr>
      </p:pic>
    </p:spTree>
    <p:extLst>
      <p:ext uri="{BB962C8B-B14F-4D97-AF65-F5344CB8AC3E}">
        <p14:creationId xmlns:p14="http://schemas.microsoft.com/office/powerpoint/2010/main" val="27816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Design of a sampling plan</a:t>
            </a:r>
          </a:p>
        </p:txBody>
      </p:sp>
      <p:sp>
        <p:nvSpPr>
          <p:cNvPr id="3" name="Content Placeholder 2"/>
          <p:cNvSpPr>
            <a:spLocks noGrp="1"/>
          </p:cNvSpPr>
          <p:nvPr>
            <p:ph idx="1"/>
          </p:nvPr>
        </p:nvSpPr>
        <p:spPr>
          <a:xfrm>
            <a:off x="838200" y="1825625"/>
            <a:ext cx="7021452" cy="4784580"/>
          </a:xfrm>
        </p:spPr>
        <p:txBody>
          <a:bodyPr>
            <a:normAutofit/>
          </a:bodyPr>
          <a:lstStyle/>
          <a:p>
            <a:r>
              <a:rPr lang="en-US" dirty="0"/>
              <a:t>Try to find the problem (pathogen)</a:t>
            </a:r>
          </a:p>
          <a:p>
            <a:pPr lvl="1"/>
            <a:r>
              <a:rPr lang="en-US" dirty="0"/>
              <a:t>Easy to design a plan that will result in no or negative findings </a:t>
            </a:r>
          </a:p>
          <a:p>
            <a:r>
              <a:rPr lang="en-US" dirty="0"/>
              <a:t>In your best interest to find the pathogens before the contaminated product enters commerce</a:t>
            </a:r>
          </a:p>
          <a:p>
            <a:pPr lvl="1"/>
            <a:r>
              <a:rPr lang="en-US" dirty="0"/>
              <a:t>Impact on public health and the associated costs to your business</a:t>
            </a:r>
          </a:p>
          <a:p>
            <a:r>
              <a:rPr lang="en-US" dirty="0"/>
              <a:t>Detecting the pathogen is the desirable outcome of a well-designed and executed sampling program</a:t>
            </a:r>
          </a:p>
        </p:txBody>
      </p:sp>
      <p:pic>
        <p:nvPicPr>
          <p:cNvPr id="6" name="Picture 5">
            <a:extLst>
              <a:ext uri="{FF2B5EF4-FFF2-40B4-BE49-F238E27FC236}">
                <a16:creationId xmlns:a16="http://schemas.microsoft.com/office/drawing/2014/main" id="{3D77D0F9-1084-9F48-90E1-07EE2F774F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553" y="1690688"/>
            <a:ext cx="3679687" cy="3850136"/>
          </a:xfrm>
          <a:prstGeom prst="rect">
            <a:avLst/>
          </a:prstGeom>
        </p:spPr>
      </p:pic>
    </p:spTree>
    <p:extLst>
      <p:ext uri="{BB962C8B-B14F-4D97-AF65-F5344CB8AC3E}">
        <p14:creationId xmlns:p14="http://schemas.microsoft.com/office/powerpoint/2010/main" val="23572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E40987-97DB-FC4D-95BD-76BA032AA649}"/>
              </a:ext>
            </a:extLst>
          </p:cNvPr>
          <p:cNvSpPr>
            <a:spLocks noGrp="1"/>
          </p:cNvSpPr>
          <p:nvPr>
            <p:ph type="title"/>
          </p:nvPr>
        </p:nvSpPr>
        <p:spPr>
          <a:xfrm>
            <a:off x="838200" y="365125"/>
            <a:ext cx="10515600" cy="1325563"/>
          </a:xfrm>
        </p:spPr>
        <p:txBody>
          <a:bodyPr>
            <a:normAutofit/>
          </a:bodyPr>
          <a:lstStyle/>
          <a:p>
            <a:pPr algn="ctr"/>
            <a: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Limitations of sampling plans</a:t>
            </a:r>
          </a:p>
        </p:txBody>
      </p:sp>
      <p:pic>
        <p:nvPicPr>
          <p:cNvPr id="6" name="Picture 5">
            <a:extLst>
              <a:ext uri="{FF2B5EF4-FFF2-40B4-BE49-F238E27FC236}">
                <a16:creationId xmlns:a16="http://schemas.microsoft.com/office/drawing/2014/main" id="{F49E5082-A01A-9946-BE76-ACDEBF8CBA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451" y="4160235"/>
            <a:ext cx="3835344" cy="2355737"/>
          </a:xfrm>
          <a:prstGeom prst="rect">
            <a:avLst/>
          </a:prstGeom>
        </p:spPr>
      </p:pic>
      <p:sp>
        <p:nvSpPr>
          <p:cNvPr id="7" name="TextBox 6">
            <a:extLst>
              <a:ext uri="{FF2B5EF4-FFF2-40B4-BE49-F238E27FC236}">
                <a16:creationId xmlns:a16="http://schemas.microsoft.com/office/drawing/2014/main" id="{32FAC03E-090F-8E43-AA32-274FA0CA1BD3}"/>
              </a:ext>
            </a:extLst>
          </p:cNvPr>
          <p:cNvSpPr txBox="1"/>
          <p:nvPr/>
        </p:nvSpPr>
        <p:spPr>
          <a:xfrm>
            <a:off x="838200" y="3513904"/>
            <a:ext cx="298056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Pallet of 50, 5 lb. bags of flour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(250 lbs. of flour)</a:t>
            </a:r>
          </a:p>
        </p:txBody>
      </p:sp>
      <p:pic>
        <p:nvPicPr>
          <p:cNvPr id="10" name="Picture 9">
            <a:extLst>
              <a:ext uri="{FF2B5EF4-FFF2-40B4-BE49-F238E27FC236}">
                <a16:creationId xmlns:a16="http://schemas.microsoft.com/office/drawing/2014/main" id="{45F4DD21-BF5D-CE46-9225-073123AB56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11" y="4125334"/>
            <a:ext cx="3820893" cy="2387148"/>
          </a:xfrm>
          <a:prstGeom prst="rect">
            <a:avLst/>
          </a:prstGeom>
        </p:spPr>
      </p:pic>
      <p:sp>
        <p:nvSpPr>
          <p:cNvPr id="13" name="Right Arrow 12">
            <a:extLst>
              <a:ext uri="{FF2B5EF4-FFF2-40B4-BE49-F238E27FC236}">
                <a16:creationId xmlns:a16="http://schemas.microsoft.com/office/drawing/2014/main" id="{7FB9B0D0-422D-CB45-9BD2-AA302431B54B}"/>
              </a:ext>
            </a:extLst>
          </p:cNvPr>
          <p:cNvSpPr/>
          <p:nvPr/>
        </p:nvSpPr>
        <p:spPr>
          <a:xfrm rot="19584543">
            <a:off x="2171037" y="3600895"/>
            <a:ext cx="4474612" cy="19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339C20CB-AB9F-2349-B811-9B1384C46C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3579" y="1905374"/>
            <a:ext cx="1028537" cy="1069955"/>
          </a:xfrm>
          <a:prstGeom prst="rect">
            <a:avLst/>
          </a:prstGeom>
        </p:spPr>
      </p:pic>
      <p:sp>
        <p:nvSpPr>
          <p:cNvPr id="16" name="TextBox 15">
            <a:extLst>
              <a:ext uri="{FF2B5EF4-FFF2-40B4-BE49-F238E27FC236}">
                <a16:creationId xmlns:a16="http://schemas.microsoft.com/office/drawing/2014/main" id="{5CDCC80C-F845-404F-AE6E-3D2D55BE0AA1}"/>
              </a:ext>
            </a:extLst>
          </p:cNvPr>
          <p:cNvSpPr txBox="1"/>
          <p:nvPr/>
        </p:nvSpPr>
        <p:spPr>
          <a:xfrm>
            <a:off x="5291498" y="1592634"/>
            <a:ext cx="298767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 one 5 lb. bag to sample</a:t>
            </a:r>
          </a:p>
        </p:txBody>
      </p:sp>
      <p:sp>
        <p:nvSpPr>
          <p:cNvPr id="17" name="TextBox 16">
            <a:extLst>
              <a:ext uri="{FF2B5EF4-FFF2-40B4-BE49-F238E27FC236}">
                <a16:creationId xmlns:a16="http://schemas.microsoft.com/office/drawing/2014/main" id="{6A28EDC5-D2B1-7649-8A13-7582E6E53BA5}"/>
              </a:ext>
            </a:extLst>
          </p:cNvPr>
          <p:cNvSpPr txBox="1"/>
          <p:nvPr/>
        </p:nvSpPr>
        <p:spPr>
          <a:xfrm>
            <a:off x="7190159" y="3479003"/>
            <a:ext cx="199285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 lb. bag of flour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(2267.96 g of flour)</a:t>
            </a:r>
          </a:p>
        </p:txBody>
      </p:sp>
      <p:pic>
        <p:nvPicPr>
          <p:cNvPr id="19" name="Picture 18">
            <a:extLst>
              <a:ext uri="{FF2B5EF4-FFF2-40B4-BE49-F238E27FC236}">
                <a16:creationId xmlns:a16="http://schemas.microsoft.com/office/drawing/2014/main" id="{55A2A159-58E4-1845-84AB-657A4F3762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6747" y="3711225"/>
            <a:ext cx="2889945" cy="3359996"/>
          </a:xfrm>
          <a:prstGeom prst="rect">
            <a:avLst/>
          </a:prstGeom>
        </p:spPr>
      </p:pic>
      <p:sp>
        <p:nvSpPr>
          <p:cNvPr id="20" name="Right Arrow 19">
            <a:extLst>
              <a:ext uri="{FF2B5EF4-FFF2-40B4-BE49-F238E27FC236}">
                <a16:creationId xmlns:a16="http://schemas.microsoft.com/office/drawing/2014/main" id="{1FA8A556-C701-894F-A0FB-D6E8F4EEBB6B}"/>
              </a:ext>
            </a:extLst>
          </p:cNvPr>
          <p:cNvSpPr/>
          <p:nvPr/>
        </p:nvSpPr>
        <p:spPr>
          <a:xfrm rot="18055748">
            <a:off x="7633675" y="4298133"/>
            <a:ext cx="3792048" cy="225262"/>
          </a:xfrm>
          <a:prstGeom prst="rightArrow">
            <a:avLst>
              <a:gd name="adj1" fmla="val 48902"/>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0407F518-FB58-7346-BDCD-0FBA93587C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3008" y="2079167"/>
            <a:ext cx="1054100" cy="609600"/>
          </a:xfrm>
          <a:prstGeom prst="rect">
            <a:avLst/>
          </a:prstGeom>
        </p:spPr>
      </p:pic>
      <p:sp>
        <p:nvSpPr>
          <p:cNvPr id="23" name="TextBox 22">
            <a:extLst>
              <a:ext uri="{FF2B5EF4-FFF2-40B4-BE49-F238E27FC236}">
                <a16:creationId xmlns:a16="http://schemas.microsoft.com/office/drawing/2014/main" id="{AAE0D004-62A1-004E-9D09-7A2AA9637A4D}"/>
              </a:ext>
            </a:extLst>
          </p:cNvPr>
          <p:cNvSpPr txBox="1"/>
          <p:nvPr/>
        </p:nvSpPr>
        <p:spPr>
          <a:xfrm>
            <a:off x="8954759" y="1592634"/>
            <a:ext cx="294093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 one 30g sample to test</a:t>
            </a:r>
          </a:p>
        </p:txBody>
      </p:sp>
      <p:grpSp>
        <p:nvGrpSpPr>
          <p:cNvPr id="26" name="Group 25">
            <a:extLst>
              <a:ext uri="{FF2B5EF4-FFF2-40B4-BE49-F238E27FC236}">
                <a16:creationId xmlns:a16="http://schemas.microsoft.com/office/drawing/2014/main" id="{866FADDF-6B10-004A-918A-B8C09CD7A399}"/>
              </a:ext>
            </a:extLst>
          </p:cNvPr>
          <p:cNvGrpSpPr/>
          <p:nvPr/>
        </p:nvGrpSpPr>
        <p:grpSpPr>
          <a:xfrm>
            <a:off x="701582" y="1823850"/>
            <a:ext cx="3424274" cy="1274782"/>
            <a:chOff x="701582" y="1823850"/>
            <a:chExt cx="3424274" cy="1274782"/>
          </a:xfrm>
        </p:grpSpPr>
        <p:sp>
          <p:nvSpPr>
            <p:cNvPr id="25" name="Oval 24">
              <a:extLst>
                <a:ext uri="{FF2B5EF4-FFF2-40B4-BE49-F238E27FC236}">
                  <a16:creationId xmlns:a16="http://schemas.microsoft.com/office/drawing/2014/main" id="{076F7CCB-66F7-1141-87E0-9CFB13E2D1F9}"/>
                </a:ext>
              </a:extLst>
            </p:cNvPr>
            <p:cNvSpPr/>
            <p:nvPr/>
          </p:nvSpPr>
          <p:spPr>
            <a:xfrm>
              <a:off x="701582" y="1823850"/>
              <a:ext cx="3424274" cy="1274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520FBB70-9A4E-C34A-9D42-3CA00E55AD47}"/>
                </a:ext>
              </a:extLst>
            </p:cNvPr>
            <p:cNvSpPr txBox="1"/>
            <p:nvPr/>
          </p:nvSpPr>
          <p:spPr>
            <a:xfrm>
              <a:off x="806014" y="2046446"/>
              <a:ext cx="325021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What if pathogen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is here?</a:t>
              </a:r>
            </a:p>
          </p:txBody>
        </p:sp>
      </p:grpSp>
      <p:sp>
        <p:nvSpPr>
          <p:cNvPr id="27" name="Rectangle 26">
            <a:extLst>
              <a:ext uri="{FF2B5EF4-FFF2-40B4-BE49-F238E27FC236}">
                <a16:creationId xmlns:a16="http://schemas.microsoft.com/office/drawing/2014/main" id="{59CD320B-2639-6448-A68C-72B0C80D5BDD}"/>
              </a:ext>
            </a:extLst>
          </p:cNvPr>
          <p:cNvSpPr/>
          <p:nvPr/>
        </p:nvSpPr>
        <p:spPr>
          <a:xfrm>
            <a:off x="962108" y="5963478"/>
            <a:ext cx="318052" cy="365760"/>
          </a:xfrm>
          <a:prstGeom prst="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B3FF0137-4E9B-5346-B135-537833DD9FEA}"/>
              </a:ext>
            </a:extLst>
          </p:cNvPr>
          <p:cNvGrpSpPr/>
          <p:nvPr/>
        </p:nvGrpSpPr>
        <p:grpSpPr>
          <a:xfrm>
            <a:off x="5002757" y="5166972"/>
            <a:ext cx="2152937" cy="847788"/>
            <a:chOff x="701582" y="1823850"/>
            <a:chExt cx="3424274" cy="1274782"/>
          </a:xfrm>
        </p:grpSpPr>
        <p:sp>
          <p:nvSpPr>
            <p:cNvPr id="29" name="Oval 28">
              <a:extLst>
                <a:ext uri="{FF2B5EF4-FFF2-40B4-BE49-F238E27FC236}">
                  <a16:creationId xmlns:a16="http://schemas.microsoft.com/office/drawing/2014/main" id="{0DA404CA-A621-4E42-92C8-110A025B8EC0}"/>
                </a:ext>
              </a:extLst>
            </p:cNvPr>
            <p:cNvSpPr/>
            <p:nvPr/>
          </p:nvSpPr>
          <p:spPr>
            <a:xfrm>
              <a:off x="701582" y="1823850"/>
              <a:ext cx="3424274" cy="1274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8FC08AE-E732-BD4A-A51B-8D4C7FD6C368}"/>
                </a:ext>
              </a:extLst>
            </p:cNvPr>
            <p:cNvSpPr txBox="1"/>
            <p:nvPr/>
          </p:nvSpPr>
          <p:spPr>
            <a:xfrm>
              <a:off x="806014" y="2046446"/>
              <a:ext cx="32502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Or here?</a:t>
              </a:r>
            </a:p>
          </p:txBody>
        </p:sp>
      </p:grpSp>
      <p:sp>
        <p:nvSpPr>
          <p:cNvPr id="31" name="Oval 30">
            <a:extLst>
              <a:ext uri="{FF2B5EF4-FFF2-40B4-BE49-F238E27FC236}">
                <a16:creationId xmlns:a16="http://schemas.microsoft.com/office/drawing/2014/main" id="{96ECDAEB-A2D0-A441-ABE7-99B5D17AF48B}"/>
              </a:ext>
            </a:extLst>
          </p:cNvPr>
          <p:cNvSpPr/>
          <p:nvPr/>
        </p:nvSpPr>
        <p:spPr>
          <a:xfrm>
            <a:off x="7564642" y="5022490"/>
            <a:ext cx="317576" cy="317576"/>
          </a:xfrm>
          <a:prstGeom prst="ellipse">
            <a:avLst/>
          </a:prstGeom>
          <a:solidFill>
            <a:srgbClr val="FF0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08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p:bldP spid="17" grpId="0"/>
      <p:bldP spid="20" grpId="0" animBg="1"/>
      <p:bldP spid="23" grpId="0"/>
      <p:bldP spid="27"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394D90-1533-2548-923A-FE7CCDE9376A}"/>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w="19050">
                  <a:solidFill>
                    <a:srgbClr val="ED7D31">
                      <a:lumMod val="60000"/>
                      <a:lumOff val="40000"/>
                    </a:srgbClr>
                  </a:solidFill>
                </a:ln>
                <a:solidFill>
                  <a:prstClr val="black"/>
                </a:solidFill>
                <a:effectLst>
                  <a:outerShdw blurRad="50800" dist="38100" dir="2700000" algn="tl" rotWithShape="0">
                    <a:prstClr val="black">
                      <a:alpha val="40000"/>
                    </a:prstClr>
                  </a:outerShdw>
                </a:effectLst>
                <a:uLnTx/>
                <a:uFillTx/>
                <a:latin typeface="Calibri" panose="020F0502020204030204"/>
                <a:ea typeface="+mj-ea"/>
                <a:cs typeface="+mj-cs"/>
              </a:rPr>
              <a:t>Limitations of sampling plans</a:t>
            </a:r>
            <a:endParaRPr kumimoji="0" lang="en-US" sz="5400" b="1" i="0" u="none" strike="noStrike" kern="1200" cap="none" spc="0" normalizeH="0" baseline="0" noProof="0" dirty="0">
              <a:ln w="19050">
                <a:solidFill>
                  <a:srgbClr val="ED7D31">
                    <a:lumMod val="60000"/>
                    <a:lumOff val="40000"/>
                  </a:srgbClr>
                </a:solidFill>
              </a:ln>
              <a:solidFill>
                <a:prstClr val="black"/>
              </a:solidFill>
              <a:effectLst>
                <a:outerShdw blurRad="50800" dist="38100" dir="2700000" algn="tl" rotWithShape="0">
                  <a:prstClr val="black">
                    <a:alpha val="40000"/>
                  </a:prstClr>
                </a:outerShdw>
              </a:effectLst>
              <a:uLnTx/>
              <a:uFillTx/>
              <a:latin typeface="Calibri" panose="020F0502020204030204"/>
              <a:ea typeface="+mj-ea"/>
              <a:cs typeface="+mj-cs"/>
            </a:endParaRPr>
          </a:p>
        </p:txBody>
      </p:sp>
      <p:pic>
        <p:nvPicPr>
          <p:cNvPr id="6" name="Picture 5">
            <a:extLst>
              <a:ext uri="{FF2B5EF4-FFF2-40B4-BE49-F238E27FC236}">
                <a16:creationId xmlns:a16="http://schemas.microsoft.com/office/drawing/2014/main" id="{64422A1D-0981-DF46-B2DF-3B464D3BC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548" y="2478875"/>
            <a:ext cx="10058400" cy="4203700"/>
          </a:xfrm>
          <a:prstGeom prst="rect">
            <a:avLst/>
          </a:prstGeom>
        </p:spPr>
      </p:pic>
      <p:sp>
        <p:nvSpPr>
          <p:cNvPr id="7" name="TextBox 6">
            <a:extLst>
              <a:ext uri="{FF2B5EF4-FFF2-40B4-BE49-F238E27FC236}">
                <a16:creationId xmlns:a16="http://schemas.microsoft.com/office/drawing/2014/main" id="{03227FDF-A9D0-CD4A-B7E0-556AE2633339}"/>
              </a:ext>
            </a:extLst>
          </p:cNvPr>
          <p:cNvSpPr txBox="1"/>
          <p:nvPr/>
        </p:nvSpPr>
        <p:spPr>
          <a:xfrm>
            <a:off x="453842" y="3650629"/>
            <a:ext cx="1627433" cy="667299"/>
          </a:xfrm>
          <a:prstGeom prst="rect">
            <a:avLst/>
          </a:prstGeom>
          <a:noFill/>
        </p:spPr>
        <p:txBody>
          <a:bodyPr wrap="none" rtlCol="0">
            <a:spAutoFit/>
          </a:bodyPr>
          <a:lstStyle/>
          <a:p>
            <a:pPr marL="0" marR="0" lvl="0" indent="0" algn="ctr" defTabSz="914400" rtl="0" eaLnBrk="1" fontAlgn="auto" latinLnBrk="0" hangingPunct="1">
              <a:lnSpc>
                <a:spcPts val="218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Raw </a:t>
            </a:r>
            <a:b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Ingredients</a:t>
            </a:r>
          </a:p>
        </p:txBody>
      </p:sp>
      <p:sp>
        <p:nvSpPr>
          <p:cNvPr id="8" name="TextBox 7">
            <a:extLst>
              <a:ext uri="{FF2B5EF4-FFF2-40B4-BE49-F238E27FC236}">
                <a16:creationId xmlns:a16="http://schemas.microsoft.com/office/drawing/2014/main" id="{D42D8EB4-B269-C646-AB55-2179C554E400}"/>
              </a:ext>
            </a:extLst>
          </p:cNvPr>
          <p:cNvSpPr txBox="1"/>
          <p:nvPr/>
        </p:nvSpPr>
        <p:spPr>
          <a:xfrm>
            <a:off x="3244219" y="3616966"/>
            <a:ext cx="1729127" cy="667299"/>
          </a:xfrm>
          <a:prstGeom prst="rect">
            <a:avLst/>
          </a:prstGeom>
          <a:noFill/>
        </p:spPr>
        <p:txBody>
          <a:bodyPr wrap="none" rtlCol="0">
            <a:spAutoFit/>
          </a:bodyPr>
          <a:lstStyle/>
          <a:p>
            <a:pPr marL="0" marR="0" lvl="0" indent="0" algn="ctr" defTabSz="914400" rtl="0" eaLnBrk="1" fontAlgn="auto" latinLnBrk="0" hangingPunct="1">
              <a:lnSpc>
                <a:spcPts val="218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Formulated </a:t>
            </a:r>
            <a:b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Product</a:t>
            </a:r>
          </a:p>
        </p:txBody>
      </p:sp>
      <p:sp>
        <p:nvSpPr>
          <p:cNvPr id="9" name="TextBox 8">
            <a:extLst>
              <a:ext uri="{FF2B5EF4-FFF2-40B4-BE49-F238E27FC236}">
                <a16:creationId xmlns:a16="http://schemas.microsoft.com/office/drawing/2014/main" id="{A3806C0B-BA37-8944-A650-5A3C6673CCC0}"/>
              </a:ext>
            </a:extLst>
          </p:cNvPr>
          <p:cNvSpPr txBox="1"/>
          <p:nvPr/>
        </p:nvSpPr>
        <p:spPr>
          <a:xfrm>
            <a:off x="6346160" y="2842168"/>
            <a:ext cx="121802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Kill Step</a:t>
            </a:r>
          </a:p>
        </p:txBody>
      </p:sp>
      <p:sp>
        <p:nvSpPr>
          <p:cNvPr id="10" name="TextBox 9">
            <a:extLst>
              <a:ext uri="{FF2B5EF4-FFF2-40B4-BE49-F238E27FC236}">
                <a16:creationId xmlns:a16="http://schemas.microsoft.com/office/drawing/2014/main" id="{CB890809-72DF-5645-87A7-1DFD18FDB71F}"/>
              </a:ext>
            </a:extLst>
          </p:cNvPr>
          <p:cNvSpPr txBox="1"/>
          <p:nvPr/>
        </p:nvSpPr>
        <p:spPr>
          <a:xfrm>
            <a:off x="9047105" y="3628187"/>
            <a:ext cx="2128788" cy="667299"/>
          </a:xfrm>
          <a:prstGeom prst="rect">
            <a:avLst/>
          </a:prstGeom>
          <a:noFill/>
        </p:spPr>
        <p:txBody>
          <a:bodyPr wrap="none" rtlCol="0">
            <a:spAutoFit/>
          </a:bodyPr>
          <a:lstStyle/>
          <a:p>
            <a:pPr marL="0" marR="0" lvl="0" indent="0" algn="ctr" defTabSz="914400" rtl="0" eaLnBrk="1" fontAlgn="auto" latinLnBrk="0" hangingPunct="1">
              <a:lnSpc>
                <a:spcPts val="218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Final Packaged </a:t>
            </a:r>
          </a:p>
          <a:p>
            <a:pPr marL="0" marR="0" lvl="0" indent="0" algn="ctr" defTabSz="914400" rtl="0" eaLnBrk="1" fontAlgn="auto" latinLnBrk="0" hangingPunct="1">
              <a:lnSpc>
                <a:spcPts val="218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Product</a:t>
            </a:r>
          </a:p>
        </p:txBody>
      </p:sp>
      <p:grpSp>
        <p:nvGrpSpPr>
          <p:cNvPr id="15" name="Group 14">
            <a:extLst>
              <a:ext uri="{FF2B5EF4-FFF2-40B4-BE49-F238E27FC236}">
                <a16:creationId xmlns:a16="http://schemas.microsoft.com/office/drawing/2014/main" id="{A1825FFB-6A0D-A745-B75B-05603FAC7D7C}"/>
              </a:ext>
            </a:extLst>
          </p:cNvPr>
          <p:cNvGrpSpPr/>
          <p:nvPr/>
        </p:nvGrpSpPr>
        <p:grpSpPr>
          <a:xfrm>
            <a:off x="7970575" y="1843088"/>
            <a:ext cx="2595966" cy="1274782"/>
            <a:chOff x="7970575" y="1843088"/>
            <a:chExt cx="2595966" cy="1274782"/>
          </a:xfrm>
        </p:grpSpPr>
        <p:sp>
          <p:nvSpPr>
            <p:cNvPr id="13" name="Oval 12">
              <a:extLst>
                <a:ext uri="{FF2B5EF4-FFF2-40B4-BE49-F238E27FC236}">
                  <a16:creationId xmlns:a16="http://schemas.microsoft.com/office/drawing/2014/main" id="{8DA285A9-47F6-0B48-8823-AC951935F006}"/>
                </a:ext>
              </a:extLst>
            </p:cNvPr>
            <p:cNvSpPr/>
            <p:nvPr/>
          </p:nvSpPr>
          <p:spPr>
            <a:xfrm>
              <a:off x="7970575" y="1843088"/>
              <a:ext cx="2595966" cy="1274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3596887-20C1-754F-9451-3A0916B94331}"/>
                </a:ext>
              </a:extLst>
            </p:cNvPr>
            <p:cNvSpPr txBox="1"/>
            <p:nvPr/>
          </p:nvSpPr>
          <p:spPr>
            <a:xfrm>
              <a:off x="7970575" y="2135425"/>
              <a:ext cx="2595966" cy="793038"/>
            </a:xfrm>
            <a:prstGeom prst="rect">
              <a:avLst/>
            </a:prstGeom>
            <a:noFill/>
          </p:spPr>
          <p:txBody>
            <a:bodyPr wrap="square" rtlCol="0">
              <a:spAutoFit/>
            </a:bodyPr>
            <a:lstStyle/>
            <a:p>
              <a:pPr marL="0" marR="0" lvl="0" indent="0" algn="ctr" defTabSz="914400" rtl="0" eaLnBrk="1" fontAlgn="auto" latinLnBrk="0" hangingPunct="1">
                <a:lnSpc>
                  <a:spcPts val="266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When/what </a:t>
              </a:r>
            </a:p>
            <a:p>
              <a:pPr marL="0" marR="0" lvl="0" indent="0" algn="ctr" defTabSz="914400" rtl="0" eaLnBrk="1" fontAlgn="auto" latinLnBrk="0" hangingPunct="1">
                <a:lnSpc>
                  <a:spcPts val="266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do we test?</a:t>
              </a:r>
            </a:p>
          </p:txBody>
        </p:sp>
      </p:grpSp>
    </p:spTree>
    <p:extLst>
      <p:ext uri="{BB962C8B-B14F-4D97-AF65-F5344CB8AC3E}">
        <p14:creationId xmlns:p14="http://schemas.microsoft.com/office/powerpoint/2010/main" val="391785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F3A7FA-AD41-4C44-B197-79F183971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Summary</a:t>
            </a:r>
          </a:p>
        </p:txBody>
      </p:sp>
      <p:sp>
        <p:nvSpPr>
          <p:cNvPr id="3" name="Content Placeholder 2"/>
          <p:cNvSpPr>
            <a:spLocks noGrp="1"/>
          </p:cNvSpPr>
          <p:nvPr>
            <p:ph idx="1"/>
          </p:nvPr>
        </p:nvSpPr>
        <p:spPr/>
        <p:txBody>
          <a:bodyPr>
            <a:normAutofit/>
          </a:bodyPr>
          <a:lstStyle/>
          <a:p>
            <a:r>
              <a:rPr lang="en-US" sz="3200" dirty="0" smtClean="0"/>
              <a:t>A sampling plan should be designed to find pathogens</a:t>
            </a:r>
          </a:p>
          <a:p>
            <a:r>
              <a:rPr lang="en-US" sz="3200" dirty="0" smtClean="0"/>
              <a:t>Microbial testing should be used to verify that </a:t>
            </a:r>
            <a:r>
              <a:rPr lang="en-US" sz="3200" dirty="0" err="1" smtClean="0"/>
              <a:t>cGMPs</a:t>
            </a:r>
            <a:r>
              <a:rPr lang="en-US" sz="3200" dirty="0" smtClean="0"/>
              <a:t> and Preventive Controls are properly implemented</a:t>
            </a:r>
          </a:p>
          <a:p>
            <a:r>
              <a:rPr lang="en-US" sz="3200" dirty="0" smtClean="0"/>
              <a:t>Product testing does not ensure safety or quality</a:t>
            </a:r>
            <a:endParaRPr lang="en-US" dirty="0"/>
          </a:p>
          <a:p>
            <a:endParaRPr lang="en-US" dirty="0"/>
          </a:p>
        </p:txBody>
      </p:sp>
    </p:spTree>
    <p:extLst>
      <p:ext uri="{BB962C8B-B14F-4D97-AF65-F5344CB8AC3E}">
        <p14:creationId xmlns:p14="http://schemas.microsoft.com/office/powerpoint/2010/main" val="403034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p:txBody>
          <a:bodyPr/>
          <a:lstStyle/>
          <a:p>
            <a:pPr eaLnBrk="1" hangingPunct="1">
              <a:defRPr/>
            </a:pPr>
            <a:r>
              <a:rPr lang="en-US" altLang="en-US" dirty="0">
                <a:effectLst>
                  <a:outerShdw blurRad="38100" dist="38100" dir="2700000" algn="tl">
                    <a:srgbClr val="C0C0C0"/>
                  </a:outerShdw>
                </a:effectLst>
                <a:latin typeface="Arial" charset="0"/>
                <a:ea typeface="MS PGothic" charset="-128"/>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8" y="686506"/>
            <a:ext cx="2170613" cy="830622"/>
          </a:xfrm>
          <a:prstGeom prst="rect">
            <a:avLst/>
          </a:prstGeom>
        </p:spPr>
      </p:pic>
      <p:sp>
        <p:nvSpPr>
          <p:cNvPr id="8" name="Subtitle 1"/>
          <p:cNvSpPr txBox="1">
            <a:spLocks/>
          </p:cNvSpPr>
          <p:nvPr/>
        </p:nvSpPr>
        <p:spPr>
          <a:xfrm>
            <a:off x="0" y="5366656"/>
            <a:ext cx="12192000" cy="14913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endParaRPr lang="en-US" sz="2000" dirty="0">
              <a:ea typeface="MS PGothic" charset="0"/>
            </a:endParaRPr>
          </a:p>
          <a:p>
            <a:pPr>
              <a:lnSpc>
                <a:spcPct val="80000"/>
              </a:lnSpc>
              <a:defRPr/>
            </a:pPr>
            <a:r>
              <a:rPr lang="en-US" sz="2000" dirty="0">
                <a:ea typeface="MS PGothic" charset="0"/>
              </a:rPr>
              <a:t>The development of this material was supported by the National Institute of Food and Agriculture, U.S. Department of Agriculture, under award number </a:t>
            </a:r>
            <a:r>
              <a:rPr lang="en-US" sz="2000" dirty="0" smtClean="0">
                <a:ea typeface="MS PGothic" charset="0"/>
              </a:rPr>
              <a:t>2020-70020-32263. </a:t>
            </a:r>
            <a:r>
              <a:rPr lang="en-US" sz="2000" dirty="0">
                <a:ea typeface="MS PGothic" charset="0"/>
              </a:rPr>
              <a:t>USDA is an equal opportunity employer and service provider. Any opinions, findings, conclusions, or recommendations expressed in this publication are those of the author(s) and do not necessarily reflect the view of the U.S. Department of Agriculture</a:t>
            </a:r>
            <a:r>
              <a:rPr lang="en-US" sz="2000" dirty="0" smtClean="0">
                <a:ea typeface="MS PGothic" charset="0"/>
              </a:rPr>
              <a:t>.</a:t>
            </a:r>
          </a:p>
          <a:p>
            <a:pPr>
              <a:lnSpc>
                <a:spcPct val="80000"/>
              </a:lnSpc>
              <a:defRPr/>
            </a:pPr>
            <a:endParaRPr lang="en-US" sz="2800" dirty="0">
              <a:ea typeface="MS PGothic"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764" y="458466"/>
            <a:ext cx="2200066" cy="115680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8394" y="394764"/>
            <a:ext cx="1753693" cy="112236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9125" y="4200465"/>
            <a:ext cx="3333750" cy="1371600"/>
          </a:xfrm>
          <a:prstGeom prst="rect">
            <a:avLst/>
          </a:prstGeom>
        </p:spPr>
      </p:pic>
      <p:sp>
        <p:nvSpPr>
          <p:cNvPr id="11" name="TextBox 10"/>
          <p:cNvSpPr txBox="1"/>
          <p:nvPr/>
        </p:nvSpPr>
        <p:spPr>
          <a:xfrm>
            <a:off x="0" y="1752926"/>
            <a:ext cx="12192000" cy="2062103"/>
          </a:xfrm>
          <a:prstGeom prst="rect">
            <a:avLst/>
          </a:prstGeom>
          <a:noFill/>
        </p:spPr>
        <p:txBody>
          <a:bodyPr wrap="square" rtlCol="0">
            <a:spAutoFit/>
          </a:bodyPr>
          <a:lstStyle/>
          <a:p>
            <a:pPr algn="ctr">
              <a:lnSpc>
                <a:spcPct val="80000"/>
              </a:lnSpc>
              <a:defRPr/>
            </a:pPr>
            <a:r>
              <a:rPr lang="en-US" sz="2000" dirty="0">
                <a:ea typeface="MS PGothic" charset="0"/>
              </a:rPr>
              <a:t>This information is provided by the authors in good faith, but without warranty. It is intended as an educational resource and not as advice tailored to a specific operation or a substitute for actual federal or state regulations and guidance from FDA or other regulatory agencies. We will not be responsible or liable directly or indirectly for any consequences resulting from use of information provided in this document or resources suggested in this document</a:t>
            </a:r>
            <a:r>
              <a:rPr lang="en-US" sz="2000" dirty="0" smtClean="0">
                <a:ea typeface="MS PGothic" charset="0"/>
              </a:rPr>
              <a:t>.</a:t>
            </a:r>
          </a:p>
          <a:p>
            <a:pPr algn="ctr">
              <a:lnSpc>
                <a:spcPct val="80000"/>
              </a:lnSpc>
              <a:defRPr/>
            </a:pPr>
            <a:endParaRPr lang="en-US" sz="2000" dirty="0">
              <a:ea typeface="MS PGothic" charset="0"/>
            </a:endParaRPr>
          </a:p>
          <a:p>
            <a:pPr algn="ctr">
              <a:lnSpc>
                <a:spcPct val="80000"/>
              </a:lnSpc>
              <a:defRPr/>
            </a:pPr>
            <a:endParaRPr lang="en-US" sz="2000" dirty="0">
              <a:ea typeface="MS PGothic" charset="0"/>
            </a:endParaRPr>
          </a:p>
          <a:p>
            <a:pPr algn="ctr">
              <a:lnSpc>
                <a:spcPct val="80000"/>
              </a:lnSpc>
              <a:defRPr/>
            </a:pPr>
            <a:r>
              <a:rPr lang="en-US" sz="2000" dirty="0">
                <a:ea typeface="MS PGothic" charset="0"/>
              </a:rPr>
              <a:t>This presentation and recording are covered by the University of California Copyright Ownership Policy and were generated by Dr. Erin DiCaprio as Scholarly work</a:t>
            </a:r>
            <a:r>
              <a:rPr lang="en-US" sz="2000" dirty="0" smtClean="0">
                <a:ea typeface="MS PGothic" charset="0"/>
              </a:rPr>
              <a:t>.</a:t>
            </a:r>
            <a:endParaRPr lang="en-US" sz="2000" dirty="0">
              <a:ea typeface="MS PGothic"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4171" y="475688"/>
            <a:ext cx="2918145" cy="112236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4925" y="817297"/>
            <a:ext cx="3341472" cy="464032"/>
          </a:xfrm>
          <a:prstGeom prst="rect">
            <a:avLst/>
          </a:prstGeom>
        </p:spPr>
      </p:pic>
    </p:spTree>
    <p:extLst>
      <p:ext uri="{BB962C8B-B14F-4D97-AF65-F5344CB8AC3E}">
        <p14:creationId xmlns:p14="http://schemas.microsoft.com/office/powerpoint/2010/main" val="2118473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1106</Words>
  <Application>Microsoft Office PowerPoint</Application>
  <PresentationFormat>Widescreen</PresentationFormat>
  <Paragraphs>52</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MS PGothic</vt:lpstr>
      <vt:lpstr>Arial</vt:lpstr>
      <vt:lpstr>Calibri</vt:lpstr>
      <vt:lpstr>Calibri Light</vt:lpstr>
      <vt:lpstr>Times</vt:lpstr>
      <vt:lpstr>Office Theme</vt:lpstr>
      <vt:lpstr>Microbiological Testing of Foods: Sampling Plans</vt:lpstr>
      <vt:lpstr>Product testing</vt:lpstr>
      <vt:lpstr>Design of a sampling plan</vt:lpstr>
      <vt:lpstr>Limitations of sampling plans</vt:lpstr>
      <vt:lpstr>PowerPoint Presentation</vt:lpstr>
      <vt:lpstr>Summary</vt:lpstr>
      <vt:lpstr> </vt:lpstr>
    </vt:vector>
  </TitlesOfParts>
  <Company>University of California,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Microbiological Testing of Foods: Sampling Plans</dc:title>
  <dc:creator>Erin Leigh DiCaprio</dc:creator>
  <cp:lastModifiedBy>Erin Leigh DiCaprio</cp:lastModifiedBy>
  <cp:revision>5</cp:revision>
  <dcterms:created xsi:type="dcterms:W3CDTF">2020-11-25T20:21:00Z</dcterms:created>
  <dcterms:modified xsi:type="dcterms:W3CDTF">2020-11-25T22:05:26Z</dcterms:modified>
</cp:coreProperties>
</file>