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94" r:id="rId2"/>
    <p:sldId id="259" r:id="rId3"/>
    <p:sldId id="317" r:id="rId4"/>
    <p:sldId id="474" r:id="rId5"/>
    <p:sldId id="476" r:id="rId6"/>
    <p:sldId id="315" r:id="rId7"/>
    <p:sldId id="517" r:id="rId8"/>
    <p:sldId id="319" r:id="rId9"/>
    <p:sldId id="260" r:id="rId10"/>
    <p:sldId id="509" r:id="rId11"/>
    <p:sldId id="531"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6"/>
    <a:srgbClr val="A9D18E"/>
    <a:srgbClr val="FF7E79"/>
    <a:srgbClr val="C6E0B5"/>
    <a:srgbClr val="F1094C"/>
    <a:srgbClr val="B2CDED"/>
    <a:srgbClr val="E46F68"/>
    <a:srgbClr val="6189F4"/>
    <a:srgbClr val="70AE47"/>
    <a:srgbClr val="C8D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8" autoAdjust="0"/>
    <p:restoredTop sz="65986" autoAdjust="0"/>
  </p:normalViewPr>
  <p:slideViewPr>
    <p:cSldViewPr snapToGrid="0">
      <p:cViewPr varScale="1">
        <p:scale>
          <a:sx n="80" d="100"/>
          <a:sy n="80" d="100"/>
        </p:scale>
        <p:origin x="1592" y="17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6" d="100"/>
          <a:sy n="76" d="100"/>
        </p:scale>
        <p:origin x="2832"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27D841-735A-4E45-B06B-E7EFA854FC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Module 3.1: Pathogen Environmental Monitoring Programs</a:t>
            </a:r>
          </a:p>
        </p:txBody>
      </p:sp>
      <p:sp>
        <p:nvSpPr>
          <p:cNvPr id="3" name="Date Placeholder 2">
            <a:extLst>
              <a:ext uri="{FF2B5EF4-FFF2-40B4-BE49-F238E27FC236}">
                <a16:creationId xmlns:a16="http://schemas.microsoft.com/office/drawing/2014/main" id="{78B27528-C94B-5E49-AAAF-DA56096826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8/1/2021</a:t>
            </a:r>
          </a:p>
        </p:txBody>
      </p:sp>
      <p:sp>
        <p:nvSpPr>
          <p:cNvPr id="4" name="Footer Placeholder 3">
            <a:extLst>
              <a:ext uri="{FF2B5EF4-FFF2-40B4-BE49-F238E27FC236}">
                <a16:creationId xmlns:a16="http://schemas.microsoft.com/office/drawing/2014/main" id="{EC92954E-7CB3-FE45-98A8-0A18BAF9AD3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Quality Assurance Programs and FSMA Preventive Controls for Human Food Rule Requirements</a:t>
            </a:r>
          </a:p>
        </p:txBody>
      </p:sp>
      <p:sp>
        <p:nvSpPr>
          <p:cNvPr id="5" name="Slide Number Placeholder 4">
            <a:extLst>
              <a:ext uri="{FF2B5EF4-FFF2-40B4-BE49-F238E27FC236}">
                <a16:creationId xmlns:a16="http://schemas.microsoft.com/office/drawing/2014/main" id="{70FB16EC-D9F4-5843-8B65-C5E980B178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BC6BB0-9C96-3549-82A1-5FBB5A11E58E}" type="slidenum">
              <a:rPr lang="en-US" smtClean="0"/>
              <a:t>‹#›</a:t>
            </a:fld>
            <a:endParaRPr lang="en-US"/>
          </a:p>
        </p:txBody>
      </p:sp>
    </p:spTree>
    <p:extLst>
      <p:ext uri="{BB962C8B-B14F-4D97-AF65-F5344CB8AC3E}">
        <p14:creationId xmlns:p14="http://schemas.microsoft.com/office/powerpoint/2010/main" val="28080674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Module 3.1: Pathogen Environmental Monitoring Programs</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8/1/2021</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Quality Assurance Programs and FSMA Preventive Controls for Human Food Rule Requirements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02F52-04EE-429B-A577-C0A7F9E5375E}" type="slidenum">
              <a:rPr lang="en-US" smtClean="0"/>
              <a:t>‹#›</a:t>
            </a:fld>
            <a:endParaRPr lang="en-US"/>
          </a:p>
        </p:txBody>
      </p:sp>
    </p:spTree>
    <p:extLst>
      <p:ext uri="{BB962C8B-B14F-4D97-AF65-F5344CB8AC3E}">
        <p14:creationId xmlns:p14="http://schemas.microsoft.com/office/powerpoint/2010/main" val="3318620037"/>
      </p:ext>
    </p:extLst>
  </p:cSld>
  <p:clrMap bg1="lt1" tx1="dk1" bg2="lt2" tx2="dk2" accent1="accent1" accent2="accent2" accent3="accent3" accent4="accent4" accent5="accent5" accent6="accent6" hlink="hlink" folHlink="folHlink"/>
  <p:hf/>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Pathogen Environmental Monitoring Programs: An Introduction</a:t>
            </a:r>
            <a:r>
              <a:rPr lang="en-US" dirty="0">
                <a:effectLst/>
              </a:rPr>
              <a:t> </a:t>
            </a:r>
            <a:endParaRPr lang="en-US" dirty="0"/>
          </a:p>
        </p:txBody>
      </p:sp>
      <p:sp>
        <p:nvSpPr>
          <p:cNvPr id="4" name="Slide Number Placeholder 3"/>
          <p:cNvSpPr>
            <a:spLocks noGrp="1"/>
          </p:cNvSpPr>
          <p:nvPr>
            <p:ph type="sldNum" sz="quarter" idx="5"/>
          </p:nvPr>
        </p:nvSpPr>
        <p:spPr/>
        <p:txBody>
          <a:bodyPr/>
          <a:lstStyle/>
          <a:p>
            <a:fld id="{F2326BC2-CC00-408A-A1BB-6CCC86A61B34}" type="slidenum">
              <a:rPr lang="en-US" smtClean="0"/>
              <a:t>1</a:t>
            </a:fld>
            <a:endParaRPr lang="en-US"/>
          </a:p>
        </p:txBody>
      </p:sp>
      <p:sp>
        <p:nvSpPr>
          <p:cNvPr id="5" name="Date Placeholder 4">
            <a:extLst>
              <a:ext uri="{FF2B5EF4-FFF2-40B4-BE49-F238E27FC236}">
                <a16:creationId xmlns:a16="http://schemas.microsoft.com/office/drawing/2014/main" id="{6A697077-3B4D-C242-8024-822168A30E42}"/>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162B6033-CC3C-1E43-87D7-740DA511CBEF}"/>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D19D453C-0F5B-6144-B9DC-D927196457B4}"/>
              </a:ext>
            </a:extLst>
          </p:cNvPr>
          <p:cNvSpPr>
            <a:spLocks noGrp="1"/>
          </p:cNvSpPr>
          <p:nvPr>
            <p:ph type="hdr" sz="quarter"/>
          </p:nvPr>
        </p:nvSpPr>
        <p:spPr>
          <a:xfrm>
            <a:off x="-1" y="0"/>
            <a:ext cx="3884613"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340430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summary, there </a:t>
            </a:r>
            <a:r>
              <a:rPr lang="en-US" dirty="0"/>
              <a:t>are several types of environmental monitoring programs and the structure and outcomes or objectives of each will differ.</a:t>
            </a:r>
          </a:p>
          <a:p>
            <a:r>
              <a:rPr lang="en-US" dirty="0"/>
              <a:t>The Preventive Controls for Human Foods Rule requires that Pathogen Environmental Monitoring programs be established as a verification activity when the hazard analysis determines that contamination of ready-to-eat foods with an environmental pathogen is a hazard that needs a preventive control.</a:t>
            </a:r>
          </a:p>
          <a:p>
            <a:r>
              <a:rPr lang="en-US" dirty="0"/>
              <a:t>Listeria monocytogenes and Salmonella are target pathogens for PEM programs in wet and dry facilities.</a:t>
            </a:r>
          </a:p>
        </p:txBody>
      </p:sp>
      <p:sp>
        <p:nvSpPr>
          <p:cNvPr id="4" name="Slide Number Placeholder 3"/>
          <p:cNvSpPr>
            <a:spLocks noGrp="1"/>
          </p:cNvSpPr>
          <p:nvPr>
            <p:ph type="sldNum" sz="quarter" idx="5"/>
          </p:nvPr>
        </p:nvSpPr>
        <p:spPr/>
        <p:txBody>
          <a:bodyPr/>
          <a:lstStyle/>
          <a:p>
            <a:fld id="{74A02F52-04EE-429B-A577-C0A7F9E5375E}" type="slidenum">
              <a:rPr lang="en-US" smtClean="0"/>
              <a:t>10</a:t>
            </a:fld>
            <a:endParaRPr lang="en-US"/>
          </a:p>
        </p:txBody>
      </p:sp>
      <p:sp>
        <p:nvSpPr>
          <p:cNvPr id="5" name="Date Placeholder 4">
            <a:extLst>
              <a:ext uri="{FF2B5EF4-FFF2-40B4-BE49-F238E27FC236}">
                <a16:creationId xmlns:a16="http://schemas.microsoft.com/office/drawing/2014/main" id="{0EB649B1-7040-E849-A6FE-7CF8E1353626}"/>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688B5A83-B3C5-5D44-ADAA-A41F09D397FC}"/>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BC64F732-8F58-A04F-B1B0-553FB1EE670E}"/>
              </a:ext>
            </a:extLst>
          </p:cNvPr>
          <p:cNvSpPr>
            <a:spLocks noGrp="1"/>
          </p:cNvSpPr>
          <p:nvPr>
            <p:ph type="hdr" sz="quarter"/>
          </p:nvPr>
        </p:nvSpPr>
        <p:spPr>
          <a:xfrm>
            <a:off x="-1" y="0"/>
            <a:ext cx="4536831"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1661334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228600" y="630238"/>
            <a:ext cx="6400800" cy="3600450"/>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anose="02020603050405020304" pitchFamily="18"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246817C3-C9D0-46AE-9948-34B0240EEFEC}"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4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rPr>
              <a:t>8/1/2021</a:t>
            </a:r>
          </a:p>
        </p:txBody>
      </p:sp>
      <p:sp>
        <p:nvSpPr>
          <p:cNvPr id="6150" name="Footer Placeholder 2"/>
          <p:cNvSpPr>
            <a:spLocks noGrp="1"/>
          </p:cNvSpPr>
          <p:nvPr>
            <p:ph type="ftr" sz="quarter" idx="4"/>
          </p:nvPr>
        </p:nvSpPr>
        <p:spPr>
          <a:xfrm>
            <a:off x="0" y="8685213"/>
            <a:ext cx="6172200" cy="458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l" defTabSz="956909"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Times" panose="02020603050405020304" pitchFamily="18" charset="0"/>
                <a:ea typeface="MS PGothic" panose="020B0600070205080204" pitchFamily="34" charset="-128"/>
                <a:cs typeface="+mn-cs"/>
              </a:rPr>
              <a:t>Quality Assurance Programs and FSMA Preventive Controls for Human Food Rule Requirements</a:t>
            </a:r>
          </a:p>
        </p:txBody>
      </p:sp>
      <p:sp>
        <p:nvSpPr>
          <p:cNvPr id="2" name="Header Placeholder 1">
            <a:extLst>
              <a:ext uri="{FF2B5EF4-FFF2-40B4-BE49-F238E27FC236}">
                <a16:creationId xmlns:a16="http://schemas.microsoft.com/office/drawing/2014/main" id="{74103135-2966-9242-BA43-152BB1EC6F5C}"/>
              </a:ext>
            </a:extLst>
          </p:cNvPr>
          <p:cNvSpPr>
            <a:spLocks noGrp="1"/>
          </p:cNvSpPr>
          <p:nvPr>
            <p:ph type="hdr" sz="quarter"/>
          </p:nvPr>
        </p:nvSpPr>
        <p:spPr>
          <a:xfrm>
            <a:off x="-1" y="0"/>
            <a:ext cx="3884613"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308702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There are several reasons that you might have an </a:t>
            </a:r>
            <a:r>
              <a:rPr lang="en-US" sz="900" b="1" kern="1200" dirty="0">
                <a:solidFill>
                  <a:schemeClr val="tx1"/>
                </a:solidFill>
                <a:effectLst/>
                <a:latin typeface="+mn-lt"/>
                <a:ea typeface="+mn-ea"/>
                <a:cs typeface="+mn-cs"/>
              </a:rPr>
              <a:t>E</a:t>
            </a:r>
            <a:r>
              <a:rPr lang="en-US" sz="900" kern="1200" dirty="0">
                <a:solidFill>
                  <a:schemeClr val="tx1"/>
                </a:solidFill>
                <a:effectLst/>
                <a:latin typeface="+mn-lt"/>
                <a:ea typeface="+mn-ea"/>
                <a:cs typeface="+mn-cs"/>
              </a:rPr>
              <a:t>nvironmental </a:t>
            </a:r>
            <a:r>
              <a:rPr lang="en-US" sz="900" b="1" kern="1200" dirty="0">
                <a:solidFill>
                  <a:schemeClr val="tx1"/>
                </a:solidFill>
                <a:effectLst/>
                <a:latin typeface="+mn-lt"/>
                <a:ea typeface="+mn-ea"/>
                <a:cs typeface="+mn-cs"/>
              </a:rPr>
              <a:t>M</a:t>
            </a:r>
            <a:r>
              <a:rPr lang="en-US" sz="900" kern="1200" dirty="0">
                <a:solidFill>
                  <a:schemeClr val="tx1"/>
                </a:solidFill>
                <a:effectLst/>
                <a:latin typeface="+mn-lt"/>
                <a:ea typeface="+mn-ea"/>
                <a:cs typeface="+mn-cs"/>
              </a:rPr>
              <a:t>onitoring </a:t>
            </a:r>
            <a:r>
              <a:rPr lang="en-US" sz="900" b="1" kern="1200" dirty="0">
                <a:solidFill>
                  <a:schemeClr val="tx1"/>
                </a:solidFill>
                <a:effectLst/>
                <a:latin typeface="+mn-lt"/>
                <a:ea typeface="+mn-ea"/>
                <a:cs typeface="+mn-cs"/>
              </a:rPr>
              <a:t>P</a:t>
            </a:r>
            <a:r>
              <a:rPr lang="en-US" sz="900" kern="1200" dirty="0">
                <a:solidFill>
                  <a:schemeClr val="tx1"/>
                </a:solidFill>
                <a:effectLst/>
                <a:latin typeface="+mn-lt"/>
                <a:ea typeface="+mn-ea"/>
                <a:cs typeface="+mn-cs"/>
              </a:rPr>
              <a:t>rogram or EMP and each is a little different in purpose and scope.</a:t>
            </a:r>
          </a:p>
          <a:p>
            <a:pPr lvl="1"/>
            <a:r>
              <a:rPr lang="en-US" sz="900" kern="1200" dirty="0">
                <a:solidFill>
                  <a:schemeClr val="tx1"/>
                </a:solidFill>
                <a:effectLst/>
                <a:latin typeface="+mn-lt"/>
                <a:ea typeface="+mn-ea"/>
                <a:cs typeface="+mn-cs"/>
              </a:rPr>
              <a:t>For example you might want to evaluate or verify your entire Good Manufacturing Practices program.</a:t>
            </a:r>
          </a:p>
          <a:p>
            <a:pPr lvl="1"/>
            <a:r>
              <a:rPr lang="en-US" sz="900" kern="1200" dirty="0">
                <a:solidFill>
                  <a:schemeClr val="tx1"/>
                </a:solidFill>
                <a:effectLst/>
                <a:latin typeface="+mn-lt"/>
                <a:ea typeface="+mn-ea"/>
                <a:cs typeface="+mn-cs"/>
              </a:rPr>
              <a:t>Verify your sanitation program for specific pieces of equipment and perhaps the facility surrounding the equipment</a:t>
            </a:r>
          </a:p>
          <a:p>
            <a:pPr lvl="1"/>
            <a:r>
              <a:rPr lang="en-US" sz="900" kern="1200" dirty="0">
                <a:solidFill>
                  <a:schemeClr val="tx1"/>
                </a:solidFill>
                <a:effectLst/>
                <a:latin typeface="+mn-lt"/>
                <a:ea typeface="+mn-ea"/>
                <a:cs typeface="+mn-cs"/>
              </a:rPr>
              <a:t>Troubleshooting or investigational EMPs might be used to identify the root cause of a spoilage issue or could be employed after a pathogen isolation in your finished product.</a:t>
            </a:r>
          </a:p>
          <a:p>
            <a:pPr lvl="1"/>
            <a:r>
              <a:rPr lang="en-US" sz="900" kern="1200" dirty="0">
                <a:solidFill>
                  <a:schemeClr val="tx1"/>
                </a:solidFill>
                <a:effectLst/>
                <a:latin typeface="+mn-lt"/>
                <a:ea typeface="+mn-ea"/>
                <a:cs typeface="+mn-cs"/>
              </a:rPr>
              <a:t>The most specific EMP is the Pathogen Environmental Monitoring Program – this type of program is particularly important when environmental pathogens are a known or reasonably foreseeable biological hazard in your food product.</a:t>
            </a:r>
          </a:p>
          <a:p>
            <a:endParaRPr lang="en-US" dirty="0"/>
          </a:p>
        </p:txBody>
      </p:sp>
      <p:sp>
        <p:nvSpPr>
          <p:cNvPr id="4" name="Slide Number Placeholder 3"/>
          <p:cNvSpPr>
            <a:spLocks noGrp="1"/>
          </p:cNvSpPr>
          <p:nvPr>
            <p:ph type="sldNum" sz="quarter" idx="5"/>
          </p:nvPr>
        </p:nvSpPr>
        <p:spPr/>
        <p:txBody>
          <a:bodyPr/>
          <a:lstStyle/>
          <a:p>
            <a:fld id="{0ADFBFE4-6530-9640-8CC2-A4A3323675C3}" type="slidenum">
              <a:rPr lang="en-US" smtClean="0"/>
              <a:t>2</a:t>
            </a:fld>
            <a:endParaRPr lang="en-US"/>
          </a:p>
        </p:txBody>
      </p:sp>
      <p:sp>
        <p:nvSpPr>
          <p:cNvPr id="5" name="Date Placeholder 4">
            <a:extLst>
              <a:ext uri="{FF2B5EF4-FFF2-40B4-BE49-F238E27FC236}">
                <a16:creationId xmlns:a16="http://schemas.microsoft.com/office/drawing/2014/main" id="{0A2DAA37-D964-704C-86B2-8CABC5379C32}"/>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701E94A9-197D-784C-9080-78B83B0BEADE}"/>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19FC9154-5AEF-BA4F-9156-0C342B15DB40}"/>
              </a:ext>
            </a:extLst>
          </p:cNvPr>
          <p:cNvSpPr>
            <a:spLocks noGrp="1"/>
          </p:cNvSpPr>
          <p:nvPr>
            <p:ph type="hdr" sz="quarter"/>
          </p:nvPr>
        </p:nvSpPr>
        <p:spPr>
          <a:xfrm>
            <a:off x="-1" y="0"/>
            <a:ext cx="3884613"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384277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kern="1200" dirty="0">
                <a:solidFill>
                  <a:schemeClr val="tx1"/>
                </a:solidFill>
                <a:effectLst/>
                <a:latin typeface="+mn-lt"/>
                <a:ea typeface="+mn-ea"/>
                <a:cs typeface="+mn-cs"/>
              </a:rPr>
              <a:t>Objectives for EMPs can differ.  </a:t>
            </a:r>
          </a:p>
          <a:p>
            <a:pPr lvl="1"/>
            <a:r>
              <a:rPr lang="en-US" sz="900" kern="1200" dirty="0">
                <a:solidFill>
                  <a:schemeClr val="tx1"/>
                </a:solidFill>
                <a:effectLst/>
                <a:latin typeface="+mn-lt"/>
                <a:ea typeface="+mn-ea"/>
                <a:cs typeface="+mn-cs"/>
              </a:rPr>
              <a:t>You might use an EMP to evaluate the sanitary design of the facility and to determine how easy is it to keep clean and sanitary.</a:t>
            </a:r>
          </a:p>
          <a:p>
            <a:pPr lvl="1"/>
            <a:r>
              <a:rPr lang="en-US" sz="900" kern="1200" dirty="0">
                <a:solidFill>
                  <a:schemeClr val="tx1"/>
                </a:solidFill>
                <a:effectLst/>
                <a:latin typeface="+mn-lt"/>
                <a:ea typeface="+mn-ea"/>
                <a:cs typeface="+mn-cs"/>
              </a:rPr>
              <a:t>You might want to use an EMP program to help schedule preventive maintenance such as determining the frequency of gasket or filter changes.</a:t>
            </a:r>
          </a:p>
          <a:p>
            <a:pPr lvl="1"/>
            <a:r>
              <a:rPr lang="en-US" sz="900" kern="1200" dirty="0">
                <a:solidFill>
                  <a:schemeClr val="tx1"/>
                </a:solidFill>
                <a:effectLst/>
                <a:latin typeface="+mn-lt"/>
                <a:ea typeface="+mn-ea"/>
                <a:cs typeface="+mn-cs"/>
              </a:rPr>
              <a:t>You might use EMP programs to validate or verify cleaning and sanitation programs to document that your procedures and their frequency are adequate and appropriate.</a:t>
            </a:r>
          </a:p>
          <a:p>
            <a:pPr lvl="1"/>
            <a:r>
              <a:rPr lang="en-US" sz="900" kern="1200" dirty="0">
                <a:solidFill>
                  <a:schemeClr val="tx1"/>
                </a:solidFill>
                <a:effectLst/>
                <a:latin typeface="+mn-lt"/>
                <a:ea typeface="+mn-ea"/>
                <a:cs typeface="+mn-cs"/>
              </a:rPr>
              <a:t>Pathogen detection or elimination is focused on identifying potential pathogen niches and working to prevent pathogens from establishing in the facility.</a:t>
            </a:r>
          </a:p>
          <a:p>
            <a:pPr lvl="1"/>
            <a:r>
              <a:rPr lang="en-US" sz="900" kern="1200" dirty="0">
                <a:solidFill>
                  <a:schemeClr val="tx1"/>
                </a:solidFill>
                <a:effectLst/>
                <a:latin typeface="+mn-lt"/>
                <a:ea typeface="+mn-ea"/>
                <a:cs typeface="+mn-cs"/>
              </a:rPr>
              <a:t>These are known as Pathogen Environmental Monitoring Programs or PEMPs</a:t>
            </a:r>
            <a:endParaRPr lang="en-US" dirty="0"/>
          </a:p>
        </p:txBody>
      </p:sp>
      <p:sp>
        <p:nvSpPr>
          <p:cNvPr id="4" name="Slide Number Placeholder 3"/>
          <p:cNvSpPr>
            <a:spLocks noGrp="1"/>
          </p:cNvSpPr>
          <p:nvPr>
            <p:ph type="sldNum" sz="quarter" idx="5"/>
          </p:nvPr>
        </p:nvSpPr>
        <p:spPr/>
        <p:txBody>
          <a:bodyPr/>
          <a:lstStyle/>
          <a:p>
            <a:fld id="{74A02F52-04EE-429B-A577-C0A7F9E5375E}" type="slidenum">
              <a:rPr lang="en-US" smtClean="0"/>
              <a:t>3</a:t>
            </a:fld>
            <a:endParaRPr lang="en-US"/>
          </a:p>
        </p:txBody>
      </p:sp>
      <p:sp>
        <p:nvSpPr>
          <p:cNvPr id="5" name="Date Placeholder 4">
            <a:extLst>
              <a:ext uri="{FF2B5EF4-FFF2-40B4-BE49-F238E27FC236}">
                <a16:creationId xmlns:a16="http://schemas.microsoft.com/office/drawing/2014/main" id="{18EC47E7-C967-CB40-9146-2A3609F6DC36}"/>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38D4FBF0-1AC8-7C4D-A7F6-4ACE5836A877}"/>
              </a:ext>
            </a:extLst>
          </p:cNvPr>
          <p:cNvSpPr>
            <a:spLocks noGrp="1"/>
          </p:cNvSpPr>
          <p:nvPr>
            <p:ph type="ftr" sz="quarter" idx="4"/>
          </p:nvPr>
        </p:nvSpPr>
        <p:spPr>
          <a:xfrm>
            <a:off x="0" y="8685213"/>
            <a:ext cx="6471138"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E3FEE801-9DF7-7A42-80C9-8CE0C276E171}"/>
              </a:ext>
            </a:extLst>
          </p:cNvPr>
          <p:cNvSpPr>
            <a:spLocks noGrp="1"/>
          </p:cNvSpPr>
          <p:nvPr>
            <p:ph type="hdr" sz="quarter"/>
          </p:nvPr>
        </p:nvSpPr>
        <p:spPr>
          <a:xfrm>
            <a:off x="0" y="0"/>
            <a:ext cx="4448908"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250641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n-lt"/>
                <a:ea typeface="+mn-ea"/>
                <a:cs typeface="+mn-cs"/>
              </a:rPr>
              <a:t>Pathogen Environmental Monitoring Programs are covered in the Food Safety Modernization Act (FSMA) </a:t>
            </a:r>
            <a:r>
              <a:rPr lang="en-US" sz="900" kern="1200" dirty="0" err="1">
                <a:solidFill>
                  <a:schemeClr val="tx1"/>
                </a:solidFill>
                <a:effectLst/>
                <a:latin typeface="+mn-lt"/>
                <a:ea typeface="+mn-ea"/>
                <a:cs typeface="+mn-cs"/>
              </a:rPr>
              <a:t>or”fizzma</a:t>
            </a:r>
            <a:r>
              <a:rPr lang="en-US" sz="900" kern="1200" dirty="0">
                <a:solidFill>
                  <a:schemeClr val="tx1"/>
                </a:solidFill>
                <a:effectLst/>
                <a:latin typeface="+mn-lt"/>
                <a:ea typeface="+mn-ea"/>
                <a:cs typeface="+mn-cs"/>
              </a:rPr>
              <a:t>” Preventive Controls for Human Foods Rule.</a:t>
            </a:r>
          </a:p>
          <a:p>
            <a:pPr lvl="1"/>
            <a:r>
              <a:rPr lang="en-US" sz="900" kern="1200" dirty="0">
                <a:solidFill>
                  <a:schemeClr val="tx1"/>
                </a:solidFill>
                <a:effectLst/>
                <a:latin typeface="+mn-lt"/>
                <a:ea typeface="+mn-ea"/>
                <a:cs typeface="+mn-cs"/>
              </a:rPr>
              <a:t>The Rule requires that you establish a food safety plan. One of the first steps in preparing a food safety plan is performing a hazard analysis for each food or food category that is produced in your facility.</a:t>
            </a:r>
          </a:p>
          <a:p>
            <a:pPr lvl="1"/>
            <a:r>
              <a:rPr lang="en-US" sz="900" kern="1200" dirty="0">
                <a:solidFill>
                  <a:schemeClr val="tx1"/>
                </a:solidFill>
                <a:effectLst/>
                <a:latin typeface="+mn-lt"/>
                <a:ea typeface="+mn-ea"/>
                <a:cs typeface="+mn-cs"/>
              </a:rPr>
              <a:t>During that hazard analysis you will determine what types of hazards are relevant to your food product and the environment under which it is produced.</a:t>
            </a:r>
          </a:p>
          <a:p>
            <a:pPr lvl="1"/>
            <a:r>
              <a:rPr lang="en-US" sz="900" kern="1200" dirty="0">
                <a:solidFill>
                  <a:schemeClr val="tx1"/>
                </a:solidFill>
                <a:effectLst/>
                <a:latin typeface="+mn-lt"/>
                <a:ea typeface="+mn-ea"/>
                <a:cs typeface="+mn-cs"/>
              </a:rPr>
              <a:t>*For known or reasonably foreseeable hazards you will need to establish preventive controls. Sanitation preventive controls are designed to reduce or prevent *cross contamination of finished product with biological hazards and prevent the *establishment of environmental pathogens in your facility. In some cases that will require establishment of a PEMP.</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pPr>
              <a:defRPr/>
            </a:pPr>
            <a:fld id="{F96FC5CD-8AEF-4D9E-8F81-0D5860A64E06}" type="slidenum">
              <a:rPr lang="en-US" smtClean="0"/>
              <a:pPr>
                <a:defRPr/>
              </a:pPr>
              <a:t>4</a:t>
            </a:fld>
            <a:endParaRPr lang="en-US"/>
          </a:p>
        </p:txBody>
      </p:sp>
      <p:sp>
        <p:nvSpPr>
          <p:cNvPr id="5" name="Footer Placeholder 4"/>
          <p:cNvSpPr>
            <a:spLocks noGrp="1"/>
          </p:cNvSpPr>
          <p:nvPr>
            <p:ph type="ftr" sz="quarter" idx="11"/>
          </p:nvPr>
        </p:nvSpPr>
        <p:spPr>
          <a:xfrm>
            <a:off x="-1" y="8685213"/>
            <a:ext cx="6095999" cy="458787"/>
          </a:xfrm>
        </p:spPr>
        <p:txBody>
          <a:bodyPr/>
          <a:lstStyle/>
          <a:p>
            <a:pPr>
              <a:defRPr/>
            </a:pPr>
            <a:r>
              <a:rPr lang="en-US" dirty="0"/>
              <a:t>Quality Assurance Programs and FSMA Preventive Controls for Human Food Rule Requirements</a:t>
            </a:r>
          </a:p>
        </p:txBody>
      </p:sp>
      <p:sp>
        <p:nvSpPr>
          <p:cNvPr id="6" name="Header Placeholder 5"/>
          <p:cNvSpPr>
            <a:spLocks noGrp="1"/>
          </p:cNvSpPr>
          <p:nvPr>
            <p:ph type="hdr" sz="quarter" idx="12"/>
          </p:nvPr>
        </p:nvSpPr>
        <p:spPr>
          <a:xfrm>
            <a:off x="0" y="0"/>
            <a:ext cx="4501662" cy="458788"/>
          </a:xfrm>
        </p:spPr>
        <p:txBody>
          <a:bodyPr/>
          <a:lstStyle/>
          <a:p>
            <a:pPr>
              <a:defRPr/>
            </a:pPr>
            <a:r>
              <a:rPr lang="en-US" dirty="0"/>
              <a:t>Module 3.1: Pathogen Environmental Monitoring Programs</a:t>
            </a:r>
          </a:p>
        </p:txBody>
      </p:sp>
      <p:sp>
        <p:nvSpPr>
          <p:cNvPr id="7" name="Date Placeholder 6"/>
          <p:cNvSpPr>
            <a:spLocks noGrp="1"/>
          </p:cNvSpPr>
          <p:nvPr>
            <p:ph type="dt" idx="13"/>
          </p:nvPr>
        </p:nvSpPr>
        <p:spPr/>
        <p:txBody>
          <a:bodyPr/>
          <a:lstStyle/>
          <a:p>
            <a:pPr>
              <a:defRPr/>
            </a:pPr>
            <a:r>
              <a:rPr lang="en-US"/>
              <a:t>8/1/2021</a:t>
            </a:r>
          </a:p>
        </p:txBody>
      </p:sp>
    </p:spTree>
    <p:extLst>
      <p:ext uri="{BB962C8B-B14F-4D97-AF65-F5344CB8AC3E}">
        <p14:creationId xmlns:p14="http://schemas.microsoft.com/office/powerpoint/2010/main" val="1699320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The Preventive Controls Rule considers PEMPs to be a verification activity for </a:t>
            </a:r>
            <a:br>
              <a:rPr lang="en-US" sz="900" kern="1200" dirty="0">
                <a:solidFill>
                  <a:schemeClr val="tx1"/>
                </a:solidFill>
                <a:effectLst/>
                <a:latin typeface="+mn-lt"/>
                <a:ea typeface="+mn-ea"/>
                <a:cs typeface="+mn-cs"/>
              </a:rPr>
            </a:br>
            <a:r>
              <a:rPr lang="en-US" sz="900" b="1" kern="1200" dirty="0">
                <a:solidFill>
                  <a:schemeClr val="tx1"/>
                </a:solidFill>
                <a:effectLst/>
                <a:latin typeface="+mn-lt"/>
                <a:ea typeface="+mn-ea"/>
                <a:cs typeface="+mn-cs"/>
              </a:rPr>
              <a:t>ready-to-eat foods</a:t>
            </a:r>
            <a:r>
              <a:rPr lang="en-US" sz="900" kern="1200" dirty="0">
                <a:solidFill>
                  <a:schemeClr val="tx1"/>
                </a:solidFill>
                <a:effectLst/>
                <a:latin typeface="+mn-lt"/>
                <a:ea typeface="+mn-ea"/>
                <a:cs typeface="+mn-cs"/>
              </a:rPr>
              <a:t> that can become contaminated or re-contaminated with an environmental pathogen</a:t>
            </a:r>
            <a:r>
              <a:rPr lang="en-US" dirty="0">
                <a:effectLst/>
              </a:rPr>
              <a:t> </a:t>
            </a:r>
            <a:endParaRPr lang="en-US" dirty="0"/>
          </a:p>
        </p:txBody>
      </p:sp>
      <p:sp>
        <p:nvSpPr>
          <p:cNvPr id="4" name="Slide Number Placeholder 3"/>
          <p:cNvSpPr>
            <a:spLocks noGrp="1"/>
          </p:cNvSpPr>
          <p:nvPr>
            <p:ph type="sldNum" sz="quarter" idx="5"/>
          </p:nvPr>
        </p:nvSpPr>
        <p:spPr/>
        <p:txBody>
          <a:bodyPr/>
          <a:lstStyle/>
          <a:p>
            <a:fld id="{74A02F52-04EE-429B-A577-C0A7F9E5375E}" type="slidenum">
              <a:rPr lang="en-US" smtClean="0"/>
              <a:t>5</a:t>
            </a:fld>
            <a:endParaRPr lang="en-US"/>
          </a:p>
        </p:txBody>
      </p:sp>
      <p:sp>
        <p:nvSpPr>
          <p:cNvPr id="5" name="Date Placeholder 4">
            <a:extLst>
              <a:ext uri="{FF2B5EF4-FFF2-40B4-BE49-F238E27FC236}">
                <a16:creationId xmlns:a16="http://schemas.microsoft.com/office/drawing/2014/main" id="{02414C31-2035-5D46-94C8-922491FABE4F}"/>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5D5483C9-8CAD-FA49-B1A0-36AAE0E60682}"/>
              </a:ext>
            </a:extLst>
          </p:cNvPr>
          <p:cNvSpPr>
            <a:spLocks noGrp="1"/>
          </p:cNvSpPr>
          <p:nvPr>
            <p:ph type="ftr" sz="quarter" idx="4"/>
          </p:nvPr>
        </p:nvSpPr>
        <p:spPr>
          <a:xfrm>
            <a:off x="-1" y="8685213"/>
            <a:ext cx="6312877"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444ED898-D8A6-C842-A2CA-9997E94255E9}"/>
              </a:ext>
            </a:extLst>
          </p:cNvPr>
          <p:cNvSpPr>
            <a:spLocks noGrp="1"/>
          </p:cNvSpPr>
          <p:nvPr>
            <p:ph type="hdr" sz="quarter"/>
          </p:nvPr>
        </p:nvSpPr>
        <p:spPr>
          <a:xfrm>
            <a:off x="-1" y="0"/>
            <a:ext cx="4378569"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2667201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This cartoon provides an example of a ready-to-eat food where environmental pathogens are NOT not likely or reasonably </a:t>
            </a:r>
            <a:r>
              <a:rPr lang="en-US" sz="900" kern="1200" dirty="0" err="1">
                <a:solidFill>
                  <a:schemeClr val="tx1"/>
                </a:solidFill>
                <a:effectLst/>
                <a:latin typeface="+mn-lt"/>
                <a:ea typeface="+mn-ea"/>
                <a:cs typeface="+mn-cs"/>
              </a:rPr>
              <a:t>forseeable</a:t>
            </a:r>
            <a:r>
              <a:rPr lang="en-US" sz="900" kern="1200" dirty="0">
                <a:solidFill>
                  <a:schemeClr val="tx1"/>
                </a:solidFill>
                <a:effectLst/>
                <a:latin typeface="+mn-lt"/>
                <a:ea typeface="+mn-ea"/>
                <a:cs typeface="+mn-cs"/>
              </a:rPr>
              <a:t>. In this example the raw materials are mixed together and filled into the final package. The packages are sealed and proceed through a validated cook step or kill step. The key feature of this process is that the finished product is not exposed to equipment surfaces or the processing environment after the kill step is applied. A canned or jarred product that goes into a retort or steam tunnel is an example of this type of food product. In this case a PEMP is not required.</a:t>
            </a:r>
          </a:p>
          <a:p>
            <a:endParaRPr lang="en-US" dirty="0"/>
          </a:p>
        </p:txBody>
      </p:sp>
      <p:sp>
        <p:nvSpPr>
          <p:cNvPr id="4" name="Slide Number Placeholder 3"/>
          <p:cNvSpPr>
            <a:spLocks noGrp="1"/>
          </p:cNvSpPr>
          <p:nvPr>
            <p:ph type="sldNum" sz="quarter" idx="5"/>
          </p:nvPr>
        </p:nvSpPr>
        <p:spPr/>
        <p:txBody>
          <a:bodyPr/>
          <a:lstStyle/>
          <a:p>
            <a:fld id="{74A02F52-04EE-429B-A577-C0A7F9E5375E}" type="slidenum">
              <a:rPr lang="en-US" smtClean="0"/>
              <a:t>6</a:t>
            </a:fld>
            <a:endParaRPr lang="en-US"/>
          </a:p>
        </p:txBody>
      </p:sp>
      <p:sp>
        <p:nvSpPr>
          <p:cNvPr id="5" name="Date Placeholder 4">
            <a:extLst>
              <a:ext uri="{FF2B5EF4-FFF2-40B4-BE49-F238E27FC236}">
                <a16:creationId xmlns:a16="http://schemas.microsoft.com/office/drawing/2014/main" id="{23F2002C-98CF-0A45-AD45-2C15429E8DFC}"/>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1CAF7B1A-3DB3-BA49-AAD4-E54475C93EA7}"/>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306A69DA-15FA-1C4C-B6FE-ABFC3188F653}"/>
              </a:ext>
            </a:extLst>
          </p:cNvPr>
          <p:cNvSpPr>
            <a:spLocks noGrp="1"/>
          </p:cNvSpPr>
          <p:nvPr>
            <p:ph type="hdr" sz="quarter"/>
          </p:nvPr>
        </p:nvSpPr>
        <p:spPr>
          <a:xfrm>
            <a:off x="-1" y="0"/>
            <a:ext cx="4149969"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286320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This cartoon provides an example of a ready-to-eat food where contamination with environmental pathogens IS a concern. In this case the raw materials are mixed together and a kill step is applied. The finished product is then exposed to equipment surfaces and the processing environment BEFORE the package is filled and sealed. After sealing, no further kill step is applied. An example of this type of product might be a roasted nut – after the nuts leave the roaster they travel on a conveyer belt while they cool. The final package is then filled with the cooled nuts and the package is sealed. The sealed package doesn’t undergo any further processing. In this example a Pathogen Environmental Monitoring program is likely required.</a:t>
            </a:r>
          </a:p>
          <a:p>
            <a:endParaRPr lang="en-US" dirty="0"/>
          </a:p>
        </p:txBody>
      </p:sp>
      <p:sp>
        <p:nvSpPr>
          <p:cNvPr id="4" name="Slide Number Placeholder 3"/>
          <p:cNvSpPr>
            <a:spLocks noGrp="1"/>
          </p:cNvSpPr>
          <p:nvPr>
            <p:ph type="sldNum" sz="quarter" idx="5"/>
          </p:nvPr>
        </p:nvSpPr>
        <p:spPr/>
        <p:txBody>
          <a:bodyPr/>
          <a:lstStyle/>
          <a:p>
            <a:fld id="{74A02F52-04EE-429B-A577-C0A7F9E5375E}" type="slidenum">
              <a:rPr lang="en-US" smtClean="0"/>
              <a:t>7</a:t>
            </a:fld>
            <a:endParaRPr lang="en-US"/>
          </a:p>
        </p:txBody>
      </p:sp>
      <p:sp>
        <p:nvSpPr>
          <p:cNvPr id="5" name="Date Placeholder 4">
            <a:extLst>
              <a:ext uri="{FF2B5EF4-FFF2-40B4-BE49-F238E27FC236}">
                <a16:creationId xmlns:a16="http://schemas.microsoft.com/office/drawing/2014/main" id="{6DB69DBF-2AB5-C041-9B71-735364DC193C}"/>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82A298C4-E93D-9240-BE11-8CA3317B7AF7}"/>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84B5861E-244E-6943-9217-E28F6AB1EB99}"/>
              </a:ext>
            </a:extLst>
          </p:cNvPr>
          <p:cNvSpPr>
            <a:spLocks noGrp="1"/>
          </p:cNvSpPr>
          <p:nvPr>
            <p:ph type="hdr" sz="quarter"/>
          </p:nvPr>
        </p:nvSpPr>
        <p:spPr>
          <a:xfrm>
            <a:off x="0" y="0"/>
            <a:ext cx="4237892" cy="458788"/>
          </a:xfrm>
        </p:spPr>
        <p:txBody>
          <a:bodyPr/>
          <a:lstStyle/>
          <a:p>
            <a:r>
              <a:rPr lang="en-US"/>
              <a:t>Module 3.1: Pathogen Environmental Monitoring Programs</a:t>
            </a:r>
          </a:p>
        </p:txBody>
      </p:sp>
    </p:spTree>
    <p:extLst>
      <p:ext uri="{BB962C8B-B14F-4D97-AF65-F5344CB8AC3E}">
        <p14:creationId xmlns:p14="http://schemas.microsoft.com/office/powerpoint/2010/main" val="43487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effectLst/>
                <a:latin typeface="+mn-lt"/>
                <a:ea typeface="+mn-ea"/>
                <a:cs typeface="+mn-cs"/>
              </a:rPr>
              <a:t>FDA has identified specific pathogens of concern for environmental contamination based on a history of foodborne outbreaks and product recalls. The ability for a pathogen to establish in a facility is related to the presence of moisture, adequate nutrients, and an appropriate temperature. When foods are high in moisture and are produced in environments where water is used for routine cleaning and sanitation the pathogen of concern is </a:t>
            </a:r>
            <a:r>
              <a:rPr lang="en-US" sz="900" i="1" kern="1200" dirty="0">
                <a:solidFill>
                  <a:schemeClr val="tx1"/>
                </a:solidFill>
                <a:effectLst/>
                <a:latin typeface="+mn-lt"/>
                <a:ea typeface="+mn-ea"/>
                <a:cs typeface="+mn-cs"/>
              </a:rPr>
              <a:t>Listeria monocytogenes</a:t>
            </a:r>
            <a:r>
              <a:rPr lang="en-US" sz="900" kern="1200" dirty="0">
                <a:solidFill>
                  <a:schemeClr val="tx1"/>
                </a:solidFill>
                <a:effectLst/>
                <a:latin typeface="+mn-lt"/>
                <a:ea typeface="+mn-ea"/>
                <a:cs typeface="+mn-cs"/>
              </a:rPr>
              <a:t>. A large group of foods fall into this category including frozen foods like vegetables, prepared meals, and ice cream, and refrigerated foods such as dairy products, prepared salads, some types of beverages.</a:t>
            </a:r>
          </a:p>
        </p:txBody>
      </p:sp>
      <p:sp>
        <p:nvSpPr>
          <p:cNvPr id="4" name="Slide Number Placeholder 3"/>
          <p:cNvSpPr>
            <a:spLocks noGrp="1"/>
          </p:cNvSpPr>
          <p:nvPr>
            <p:ph type="sldNum" sz="quarter" idx="5"/>
          </p:nvPr>
        </p:nvSpPr>
        <p:spPr/>
        <p:txBody>
          <a:bodyPr/>
          <a:lstStyle/>
          <a:p>
            <a:fld id="{74A02F52-04EE-429B-A577-C0A7F9E5375E}" type="slidenum">
              <a:rPr lang="en-US" smtClean="0"/>
              <a:t>8</a:t>
            </a:fld>
            <a:endParaRPr lang="en-US"/>
          </a:p>
        </p:txBody>
      </p:sp>
      <p:sp>
        <p:nvSpPr>
          <p:cNvPr id="5" name="Date Placeholder 4">
            <a:extLst>
              <a:ext uri="{FF2B5EF4-FFF2-40B4-BE49-F238E27FC236}">
                <a16:creationId xmlns:a16="http://schemas.microsoft.com/office/drawing/2014/main" id="{BF267638-4763-FC45-B55E-B77EED77A118}"/>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6FFDD44C-AA38-9641-8395-F2F8A36F822E}"/>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49DB11CA-7061-AB41-ABD9-0B96FD1B8F84}"/>
              </a:ext>
            </a:extLst>
          </p:cNvPr>
          <p:cNvSpPr>
            <a:spLocks noGrp="1"/>
          </p:cNvSpPr>
          <p:nvPr>
            <p:ph type="hdr" sz="quarter"/>
          </p:nvPr>
        </p:nvSpPr>
        <p:spPr>
          <a:xfrm>
            <a:off x="-1" y="0"/>
            <a:ext cx="3884613"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63589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When low-moisture foods are produced in dry environments, the pathogen of concern is </a:t>
            </a:r>
            <a:r>
              <a:rPr lang="en-US" sz="900" i="1" kern="1200" dirty="0">
                <a:solidFill>
                  <a:schemeClr val="tx1"/>
                </a:solidFill>
                <a:effectLst/>
                <a:latin typeface="+mn-lt"/>
                <a:ea typeface="+mn-ea"/>
                <a:cs typeface="+mn-cs"/>
              </a:rPr>
              <a:t>Salmonella</a:t>
            </a:r>
            <a:r>
              <a:rPr lang="en-US" sz="900" kern="1200" dirty="0">
                <a:solidFill>
                  <a:schemeClr val="tx1"/>
                </a:solidFill>
                <a:effectLst/>
                <a:latin typeface="+mn-lt"/>
                <a:ea typeface="+mn-ea"/>
                <a:cs typeface="+mn-cs"/>
              </a:rPr>
              <a:t>. This includes many types of cereal products, baked goods, powders like spices and instant beverages, nuts and seeds, and chocolates and confections.</a:t>
            </a:r>
            <a:r>
              <a:rPr lang="en-US" dirty="0">
                <a:effectLst/>
              </a:rPr>
              <a:t> </a:t>
            </a:r>
            <a:endParaRPr lang="en-US" dirty="0"/>
          </a:p>
        </p:txBody>
      </p:sp>
      <p:sp>
        <p:nvSpPr>
          <p:cNvPr id="4" name="Slide Number Placeholder 3"/>
          <p:cNvSpPr>
            <a:spLocks noGrp="1"/>
          </p:cNvSpPr>
          <p:nvPr>
            <p:ph type="sldNum" sz="quarter" idx="5"/>
          </p:nvPr>
        </p:nvSpPr>
        <p:spPr/>
        <p:txBody>
          <a:bodyPr/>
          <a:lstStyle/>
          <a:p>
            <a:fld id="{74A02F52-04EE-429B-A577-C0A7F9E5375E}" type="slidenum">
              <a:rPr lang="en-US" smtClean="0"/>
              <a:t>9</a:t>
            </a:fld>
            <a:endParaRPr lang="en-US"/>
          </a:p>
        </p:txBody>
      </p:sp>
      <p:sp>
        <p:nvSpPr>
          <p:cNvPr id="5" name="Date Placeholder 4">
            <a:extLst>
              <a:ext uri="{FF2B5EF4-FFF2-40B4-BE49-F238E27FC236}">
                <a16:creationId xmlns:a16="http://schemas.microsoft.com/office/drawing/2014/main" id="{BB144ADD-5A5C-F847-997E-82268337ED13}"/>
              </a:ext>
            </a:extLst>
          </p:cNvPr>
          <p:cNvSpPr>
            <a:spLocks noGrp="1"/>
          </p:cNvSpPr>
          <p:nvPr>
            <p:ph type="dt" idx="1"/>
          </p:nvPr>
        </p:nvSpPr>
        <p:spPr/>
        <p:txBody>
          <a:bodyPr/>
          <a:lstStyle/>
          <a:p>
            <a:r>
              <a:rPr lang="en-US"/>
              <a:t>8/1/2021</a:t>
            </a:r>
          </a:p>
        </p:txBody>
      </p:sp>
      <p:sp>
        <p:nvSpPr>
          <p:cNvPr id="6" name="Footer Placeholder 5">
            <a:extLst>
              <a:ext uri="{FF2B5EF4-FFF2-40B4-BE49-F238E27FC236}">
                <a16:creationId xmlns:a16="http://schemas.microsoft.com/office/drawing/2014/main" id="{FD82AF83-AE61-354A-8FC5-62557B394235}"/>
              </a:ext>
            </a:extLst>
          </p:cNvPr>
          <p:cNvSpPr>
            <a:spLocks noGrp="1"/>
          </p:cNvSpPr>
          <p:nvPr>
            <p:ph type="ftr" sz="quarter" idx="4"/>
          </p:nvPr>
        </p:nvSpPr>
        <p:spPr>
          <a:xfrm>
            <a:off x="0" y="8685213"/>
            <a:ext cx="6172200" cy="458787"/>
          </a:xfrm>
        </p:spPr>
        <p:txBody>
          <a:bodyPr/>
          <a:lstStyle/>
          <a:p>
            <a:r>
              <a:rPr lang="en-US" dirty="0"/>
              <a:t>Quality Assurance Programs and FSMA Preventive Controls for Human Food Rule Requirements</a:t>
            </a:r>
          </a:p>
        </p:txBody>
      </p:sp>
      <p:sp>
        <p:nvSpPr>
          <p:cNvPr id="7" name="Header Placeholder 6">
            <a:extLst>
              <a:ext uri="{FF2B5EF4-FFF2-40B4-BE49-F238E27FC236}">
                <a16:creationId xmlns:a16="http://schemas.microsoft.com/office/drawing/2014/main" id="{6D0358CA-8062-C34F-80B6-60A650851C9E}"/>
              </a:ext>
            </a:extLst>
          </p:cNvPr>
          <p:cNvSpPr>
            <a:spLocks noGrp="1"/>
          </p:cNvSpPr>
          <p:nvPr>
            <p:ph type="hdr" sz="quarter"/>
          </p:nvPr>
        </p:nvSpPr>
        <p:spPr>
          <a:xfrm>
            <a:off x="-1" y="0"/>
            <a:ext cx="3884613" cy="458788"/>
          </a:xfrm>
        </p:spPr>
        <p:txBody>
          <a:bodyPr/>
          <a:lstStyle/>
          <a:p>
            <a:r>
              <a:rPr lang="en-US" dirty="0"/>
              <a:t>Module 3.1: Pathogen Environmental Monitoring Programs</a:t>
            </a:r>
          </a:p>
        </p:txBody>
      </p:sp>
    </p:spTree>
    <p:extLst>
      <p:ext uri="{BB962C8B-B14F-4D97-AF65-F5344CB8AC3E}">
        <p14:creationId xmlns:p14="http://schemas.microsoft.com/office/powerpoint/2010/main" val="337641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CF7894-C222-4624-910C-6F36A14F8480}"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429483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F7894-C222-4624-910C-6F36A14F8480}"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166495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F7894-C222-4624-910C-6F36A14F8480}"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274498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CF7894-C222-4624-910C-6F36A14F8480}"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338353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F7894-C222-4624-910C-6F36A14F8480}" type="datetimeFigureOut">
              <a:rPr lang="en-US" smtClean="0"/>
              <a:t>9/10/21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267902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CF7894-C222-4624-910C-6F36A14F8480}"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342612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CF7894-C222-4624-910C-6F36A14F8480}" type="datetimeFigureOut">
              <a:rPr lang="en-US" smtClean="0"/>
              <a:t>9/10/21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323763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CF7894-C222-4624-910C-6F36A14F8480}" type="datetimeFigureOut">
              <a:rPr lang="en-US" smtClean="0"/>
              <a:t>9/10/21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359370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F7894-C222-4624-910C-6F36A14F8480}" type="datetimeFigureOut">
              <a:rPr lang="en-US" smtClean="0"/>
              <a:t>9/10/21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208393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0CF7894-C222-4624-910C-6F36A14F8480}"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266437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0CF7894-C222-4624-910C-6F36A14F8480}" type="datetimeFigureOut">
              <a:rPr lang="en-US" smtClean="0"/>
              <a:t>9/10/21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3D223-C117-42DC-969D-C73551C4472E}" type="slidenum">
              <a:rPr lang="en-US" smtClean="0"/>
              <a:t>‹#›</a:t>
            </a:fld>
            <a:endParaRPr lang="en-US"/>
          </a:p>
        </p:txBody>
      </p:sp>
    </p:spTree>
    <p:extLst>
      <p:ext uri="{BB962C8B-B14F-4D97-AF65-F5344CB8AC3E}">
        <p14:creationId xmlns:p14="http://schemas.microsoft.com/office/powerpoint/2010/main" val="3716188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CF7894-C222-4624-910C-6F36A14F8480}" type="datetimeFigureOut">
              <a:rPr lang="en-US" smtClean="0"/>
              <a:t>9/10/21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C13D223-C117-42DC-969D-C73551C4472E}" type="slidenum">
              <a:rPr lang="en-US" smtClean="0"/>
              <a:t>‹#›</a:t>
            </a:fld>
            <a:endParaRPr lang="en-US"/>
          </a:p>
        </p:txBody>
      </p:sp>
    </p:spTree>
    <p:extLst>
      <p:ext uri="{BB962C8B-B14F-4D97-AF65-F5344CB8AC3E}">
        <p14:creationId xmlns:p14="http://schemas.microsoft.com/office/powerpoint/2010/main" val="3287698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F2DEB-43CD-F04E-B7D6-277731EDF8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666423E5-DFBE-5B47-AC03-E4D227C3F1BF}"/>
              </a:ext>
            </a:extLst>
          </p:cNvPr>
          <p:cNvSpPr/>
          <p:nvPr/>
        </p:nvSpPr>
        <p:spPr>
          <a:xfrm>
            <a:off x="279881" y="2046513"/>
            <a:ext cx="8584238" cy="1898469"/>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ctrTitle"/>
          </p:nvPr>
        </p:nvSpPr>
        <p:spPr>
          <a:xfrm>
            <a:off x="287082" y="2140387"/>
            <a:ext cx="8577037" cy="1426228"/>
          </a:xfrm>
        </p:spPr>
        <p:txBody>
          <a:bodyPr anchor="t">
            <a:noAutofit/>
          </a:bodyPr>
          <a:lstStyle/>
          <a:p>
            <a:r>
              <a:rPr lang="en-US" sz="40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Pathogen Environmental </a:t>
            </a:r>
            <a:br>
              <a:rPr lang="en-US" sz="40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40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Monitoring Programs: </a:t>
            </a:r>
            <a:br>
              <a:rPr lang="en-US" sz="40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40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Introduction</a:t>
            </a:r>
          </a:p>
        </p:txBody>
      </p:sp>
    </p:spTree>
    <p:extLst>
      <p:ext uri="{BB962C8B-B14F-4D97-AF65-F5344CB8AC3E}">
        <p14:creationId xmlns:p14="http://schemas.microsoft.com/office/powerpoint/2010/main" val="93771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A2847-FEE7-1C4F-826F-3FC1770A5A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FE99BE5F-37E8-5E46-A1BB-A4A349B801F7}"/>
              </a:ext>
            </a:extLst>
          </p:cNvPr>
          <p:cNvSpPr>
            <a:spLocks noGrp="1"/>
          </p:cNvSpPr>
          <p:nvPr>
            <p:ph type="title"/>
          </p:nvPr>
        </p:nvSpPr>
        <p:spPr/>
        <p:txBody>
          <a:bodyPr>
            <a:normAutofit/>
          </a:bodyPr>
          <a:lstStyle/>
          <a:p>
            <a:pPr algn="ctr"/>
            <a:r>
              <a:rPr lang="en-US" sz="4400" b="1">
                <a:ln w="15875">
                  <a:solidFill>
                    <a:schemeClr val="accent2">
                      <a:lumMod val="60000"/>
                      <a:lumOff val="40000"/>
                    </a:schemeClr>
                  </a:solidFill>
                </a:ln>
                <a:effectLst>
                  <a:outerShdw blurRad="50800" dist="38100" dir="2700000" algn="tl" rotWithShape="0">
                    <a:prstClr val="black">
                      <a:alpha val="40000"/>
                    </a:prstClr>
                  </a:outerShdw>
                </a:effectLst>
                <a:latin typeface="+mn-lt"/>
              </a:rPr>
              <a:t>Summary</a:t>
            </a:r>
            <a:endParaRPr 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
        <p:nvSpPr>
          <p:cNvPr id="3" name="Content Placeholder 2">
            <a:extLst>
              <a:ext uri="{FF2B5EF4-FFF2-40B4-BE49-F238E27FC236}">
                <a16:creationId xmlns:a16="http://schemas.microsoft.com/office/drawing/2014/main" id="{1FE88FCA-EAA8-E041-8965-C109D6A249B5}"/>
              </a:ext>
            </a:extLst>
          </p:cNvPr>
          <p:cNvSpPr>
            <a:spLocks noGrp="1"/>
          </p:cNvSpPr>
          <p:nvPr>
            <p:ph idx="1"/>
          </p:nvPr>
        </p:nvSpPr>
        <p:spPr/>
        <p:txBody>
          <a:bodyPr>
            <a:normAutofit/>
          </a:bodyPr>
          <a:lstStyle/>
          <a:p>
            <a:r>
              <a:rPr lang="en-US" sz="2400" dirty="0"/>
              <a:t>There are several types of environmental monitoring programs that differ in their objectives</a:t>
            </a:r>
          </a:p>
          <a:p>
            <a:r>
              <a:rPr lang="en-US" sz="2400" dirty="0"/>
              <a:t>The Preventive Controls for Human Foods Rule </a:t>
            </a:r>
          </a:p>
          <a:p>
            <a:pPr lvl="1"/>
            <a:r>
              <a:rPr lang="en-US" sz="2100" dirty="0"/>
              <a:t>Verification activity</a:t>
            </a:r>
          </a:p>
          <a:p>
            <a:pPr lvl="2"/>
            <a:r>
              <a:rPr lang="en-US" sz="1800" dirty="0"/>
              <a:t>pathogen environmental monitoring programs (PEMP)</a:t>
            </a:r>
          </a:p>
          <a:p>
            <a:pPr lvl="2"/>
            <a:r>
              <a:rPr lang="en-US" sz="1800" dirty="0"/>
              <a:t>contamination of ready-to-eat food a hazard needing a preventive control</a:t>
            </a:r>
          </a:p>
          <a:p>
            <a:r>
              <a:rPr lang="en-US" sz="2400" dirty="0"/>
              <a:t>Target organisms in PEMP</a:t>
            </a:r>
          </a:p>
          <a:p>
            <a:pPr lvl="1"/>
            <a:r>
              <a:rPr lang="en-US" sz="2100" i="1" dirty="0"/>
              <a:t>Listeria monocytogenes </a:t>
            </a:r>
            <a:r>
              <a:rPr lang="en-US" sz="2100" dirty="0"/>
              <a:t>(wet)</a:t>
            </a:r>
          </a:p>
          <a:p>
            <a:pPr lvl="1"/>
            <a:r>
              <a:rPr lang="en-US" sz="2100" i="1" dirty="0"/>
              <a:t>Salmonella </a:t>
            </a:r>
            <a:r>
              <a:rPr lang="en-US" sz="2100" dirty="0"/>
              <a:t>(dry)</a:t>
            </a:r>
          </a:p>
        </p:txBody>
      </p:sp>
    </p:spTree>
    <p:extLst>
      <p:ext uri="{BB962C8B-B14F-4D97-AF65-F5344CB8AC3E}">
        <p14:creationId xmlns:p14="http://schemas.microsoft.com/office/powerpoint/2010/main" val="426657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pPr eaLnBrk="1" hangingPunct="1">
              <a:defRPr/>
            </a:pPr>
            <a:r>
              <a:rPr lang="en-US" altLang="en-US" dirty="0">
                <a:effectLst>
                  <a:outerShdw blurRad="38100" dist="38100" dir="2700000" algn="tl">
                    <a:srgbClr val="C0C0C0"/>
                  </a:outerShdw>
                </a:effectLst>
                <a:latin typeface="Arial" charset="0"/>
                <a:ea typeface="MS PGothic" charset="-128"/>
              </a:rPr>
              <a:t> </a:t>
            </a:r>
          </a:p>
        </p:txBody>
      </p:sp>
      <p:sp>
        <p:nvSpPr>
          <p:cNvPr id="8" name="Subtitle 1"/>
          <p:cNvSpPr txBox="1">
            <a:spLocks/>
          </p:cNvSpPr>
          <p:nvPr/>
        </p:nvSpPr>
        <p:spPr>
          <a:xfrm>
            <a:off x="0" y="4171950"/>
            <a:ext cx="9144000" cy="97155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r>
              <a:rPr lang="en-US" sz="1500" dirty="0">
                <a:ea typeface="MS PGothic" charset="0"/>
              </a:rPr>
              <a:t>The development of this material was supported by the National Institute of Food and Agriculture, U.S. Department of Agriculture, under award number </a:t>
            </a:r>
            <a:r>
              <a:rPr lang="en-US" sz="1500" dirty="0"/>
              <a:t>2018-70020-28861-0</a:t>
            </a:r>
            <a:r>
              <a:rPr lang="en-US" sz="1500" dirty="0">
                <a:ea typeface="MS PGothic" charset="0"/>
              </a:rPr>
              <a:t>. USDA is an equal opportunity employer and service provider. Any opinions, findings, conclusions, or recommendations expressed in this publication are those of the author(s) and do not necessarily reflect the view of the U.S. Department of Agriculture.</a:t>
            </a:r>
          </a:p>
          <a:p>
            <a:pPr>
              <a:lnSpc>
                <a:spcPct val="80000"/>
              </a:lnSpc>
              <a:defRPr/>
            </a:pPr>
            <a:endParaRPr lang="en-US" sz="2100" dirty="0">
              <a:ea typeface="MS PGothic" charset="0"/>
            </a:endParaRPr>
          </a:p>
        </p:txBody>
      </p:sp>
      <p:sp>
        <p:nvSpPr>
          <p:cNvPr id="11" name="TextBox 10"/>
          <p:cNvSpPr txBox="1"/>
          <p:nvPr/>
        </p:nvSpPr>
        <p:spPr>
          <a:xfrm>
            <a:off x="0" y="1314695"/>
            <a:ext cx="9144000" cy="1758943"/>
          </a:xfrm>
          <a:prstGeom prst="rect">
            <a:avLst/>
          </a:prstGeom>
          <a:noFill/>
        </p:spPr>
        <p:txBody>
          <a:bodyPr wrap="square" rtlCol="0">
            <a:spAutoFit/>
          </a:bodyPr>
          <a:lstStyle/>
          <a:p>
            <a:pPr algn="ctr">
              <a:lnSpc>
                <a:spcPct val="80000"/>
              </a:lnSpc>
              <a:defRPr/>
            </a:pPr>
            <a:r>
              <a:rPr lang="en-US" sz="1500" dirty="0">
                <a:ea typeface="MS PGothic" charset="0"/>
              </a:rPr>
              <a:t>This information is provided by the authors in good faith, but without warranty. It is intended as an educational resource and not as advice tailored to a specific operation or a substitute for actual federal or state regulations and guidance from the U.S. Food and Drug Administration (FDA) or other regulatory agency. We will not be responsible or liable directly or indirectly for any consequences resulting from use of information provided in this document or resources suggested in this document.</a:t>
            </a:r>
          </a:p>
          <a:p>
            <a:pPr algn="ctr">
              <a:lnSpc>
                <a:spcPct val="80000"/>
              </a:lnSpc>
              <a:defRPr/>
            </a:pPr>
            <a:endParaRPr lang="en-US" sz="1500" dirty="0">
              <a:ea typeface="MS PGothic" charset="0"/>
            </a:endParaRPr>
          </a:p>
          <a:p>
            <a:pPr algn="ctr">
              <a:lnSpc>
                <a:spcPct val="80000"/>
              </a:lnSpc>
              <a:defRPr/>
            </a:pPr>
            <a:endParaRPr lang="en-US" sz="1500" dirty="0">
              <a:ea typeface="MS PGothic" charset="0"/>
            </a:endParaRPr>
          </a:p>
          <a:p>
            <a:pPr algn="ctr">
              <a:lnSpc>
                <a:spcPct val="80000"/>
              </a:lnSpc>
              <a:defRPr/>
            </a:pPr>
            <a:r>
              <a:rPr lang="en-US" sz="1500" dirty="0">
                <a:ea typeface="MS PGothic" charset="0"/>
              </a:rPr>
              <a:t>This presentation and recording are covered by the University of California Copyright Ownership Policy and were generated by Dr. Linda J. Harris as Scholarly work.</a:t>
            </a:r>
          </a:p>
        </p:txBody>
      </p:sp>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43400" y="434429"/>
            <a:ext cx="3440629" cy="477802"/>
          </a:xfrm>
          <a:prstGeom prst="rect">
            <a:avLst/>
          </a:prstGeom>
        </p:spPr>
      </p:pic>
      <p:pic>
        <p:nvPicPr>
          <p:cNvPr id="3" name="Picture 2">
            <a:extLst>
              <a:ext uri="{FF2B5EF4-FFF2-40B4-BE49-F238E27FC236}">
                <a16:creationId xmlns:a16="http://schemas.microsoft.com/office/drawing/2014/main" id="{265B5D87-9E6E-8E44-A89A-1ACA246E3BF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79363" y="3324904"/>
            <a:ext cx="5109851" cy="466045"/>
          </a:xfrm>
          <a:prstGeom prst="rect">
            <a:avLst/>
          </a:prstGeom>
        </p:spPr>
      </p:pic>
      <p:pic>
        <p:nvPicPr>
          <p:cNvPr id="6" name="Picture 5">
            <a:extLst>
              <a:ext uri="{FF2B5EF4-FFF2-40B4-BE49-F238E27FC236}">
                <a16:creationId xmlns:a16="http://schemas.microsoft.com/office/drawing/2014/main" id="{0DD31665-CBB7-EB4C-A262-C6CE961021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9729" y="285750"/>
            <a:ext cx="3068871" cy="790006"/>
          </a:xfrm>
          <a:prstGeom prst="rect">
            <a:avLst/>
          </a:prstGeom>
        </p:spPr>
      </p:pic>
    </p:spTree>
    <p:extLst>
      <p:ext uri="{BB962C8B-B14F-4D97-AF65-F5344CB8AC3E}">
        <p14:creationId xmlns:p14="http://schemas.microsoft.com/office/powerpoint/2010/main" val="150764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37242" y="877561"/>
            <a:ext cx="5044160" cy="4118453"/>
          </a:xfrm>
          <a:prstGeom prst="rect">
            <a:avLst/>
          </a:prstGeom>
        </p:spPr>
      </p:pic>
      <p:sp>
        <p:nvSpPr>
          <p:cNvPr id="16" name="TextBox 15"/>
          <p:cNvSpPr txBox="1"/>
          <p:nvPr/>
        </p:nvSpPr>
        <p:spPr>
          <a:xfrm>
            <a:off x="4717224" y="3571309"/>
            <a:ext cx="3125279" cy="369332"/>
          </a:xfrm>
          <a:prstGeom prst="rect">
            <a:avLst/>
          </a:prstGeom>
          <a:noFill/>
        </p:spPr>
        <p:txBody>
          <a:bodyPr wrap="none" rtlCol="0">
            <a:spAutoFit/>
          </a:bodyPr>
          <a:lstStyle/>
          <a:p>
            <a:pPr algn="ctr"/>
            <a:r>
              <a:rPr lang="en-US" sz="1800" dirty="0"/>
              <a:t>Equipment, surrounding facility</a:t>
            </a:r>
          </a:p>
        </p:txBody>
      </p:sp>
      <p:sp>
        <p:nvSpPr>
          <p:cNvPr id="17" name="TextBox 16"/>
          <p:cNvSpPr txBox="1"/>
          <p:nvPr/>
        </p:nvSpPr>
        <p:spPr>
          <a:xfrm>
            <a:off x="5220092" y="4409704"/>
            <a:ext cx="3401765" cy="369332"/>
          </a:xfrm>
          <a:prstGeom prst="rect">
            <a:avLst/>
          </a:prstGeom>
          <a:noFill/>
        </p:spPr>
        <p:txBody>
          <a:bodyPr wrap="none" rtlCol="0">
            <a:spAutoFit/>
          </a:bodyPr>
          <a:lstStyle/>
          <a:p>
            <a:r>
              <a:rPr lang="en-US" sz="1800" dirty="0"/>
              <a:t>Evaluation of whole GMP program</a:t>
            </a:r>
          </a:p>
        </p:txBody>
      </p:sp>
      <p:sp>
        <p:nvSpPr>
          <p:cNvPr id="18" name="TextBox 17"/>
          <p:cNvSpPr txBox="1"/>
          <p:nvPr/>
        </p:nvSpPr>
        <p:spPr>
          <a:xfrm>
            <a:off x="4255842" y="2740240"/>
            <a:ext cx="4155176" cy="369332"/>
          </a:xfrm>
          <a:prstGeom prst="rect">
            <a:avLst/>
          </a:prstGeom>
          <a:noFill/>
        </p:spPr>
        <p:txBody>
          <a:bodyPr wrap="none" rtlCol="0">
            <a:spAutoFit/>
          </a:bodyPr>
          <a:lstStyle/>
          <a:p>
            <a:r>
              <a:rPr lang="en-US" sz="1800" dirty="0"/>
              <a:t>Spoilage issues, pathogen isolation in food</a:t>
            </a:r>
          </a:p>
        </p:txBody>
      </p:sp>
      <p:cxnSp>
        <p:nvCxnSpPr>
          <p:cNvPr id="20" name="Straight Arrow Connector 19"/>
          <p:cNvCxnSpPr/>
          <p:nvPr/>
        </p:nvCxnSpPr>
        <p:spPr>
          <a:xfrm>
            <a:off x="3638941" y="2936787"/>
            <a:ext cx="6169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00323" y="3765776"/>
            <a:ext cx="6169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72001" y="4617170"/>
            <a:ext cx="6169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30491" y="2071372"/>
            <a:ext cx="61690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47391" y="1864420"/>
            <a:ext cx="5065981" cy="646331"/>
          </a:xfrm>
          <a:prstGeom prst="rect">
            <a:avLst/>
          </a:prstGeom>
          <a:noFill/>
        </p:spPr>
        <p:txBody>
          <a:bodyPr wrap="square" rtlCol="0">
            <a:spAutoFit/>
          </a:bodyPr>
          <a:lstStyle/>
          <a:p>
            <a:r>
              <a:rPr lang="en-US" sz="1800" dirty="0"/>
              <a:t>Environmental pathogen is identified as a hazard</a:t>
            </a:r>
          </a:p>
          <a:p>
            <a:endParaRPr lang="en-US" sz="1800" dirty="0"/>
          </a:p>
        </p:txBody>
      </p:sp>
      <p:sp>
        <p:nvSpPr>
          <p:cNvPr id="12" name="Rectangle 3">
            <a:extLst>
              <a:ext uri="{FF2B5EF4-FFF2-40B4-BE49-F238E27FC236}">
                <a16:creationId xmlns:a16="http://schemas.microsoft.com/office/drawing/2014/main" id="{527BCF65-5F2E-0045-9A62-533B5C19878C}"/>
              </a:ext>
            </a:extLst>
          </p:cNvPr>
          <p:cNvSpPr txBox="1">
            <a:spLocks noChangeArrowheads="1"/>
          </p:cNvSpPr>
          <p:nvPr/>
        </p:nvSpPr>
        <p:spPr>
          <a:xfrm>
            <a:off x="152400" y="138744"/>
            <a:ext cx="8869516" cy="106140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en-US" sz="4000" b="1" u="sng"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E</a:t>
            </a:r>
            <a:r>
              <a:rPr lang="en-US" altLang="en-US" sz="40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nvironmental </a:t>
            </a:r>
            <a:r>
              <a:rPr lang="en-US" altLang="en-US" sz="4000" b="1" u="sng"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M</a:t>
            </a:r>
            <a:r>
              <a:rPr lang="en-US" altLang="en-US" sz="40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onitoring </a:t>
            </a:r>
            <a:br>
              <a:rPr lang="en-US" altLang="en-US" sz="40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altLang="en-US" sz="4000" b="1" u="sng"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P</a:t>
            </a:r>
            <a:r>
              <a:rPr lang="en-US" altLang="en-US" sz="40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rograms (EMP)</a:t>
            </a:r>
          </a:p>
        </p:txBody>
      </p:sp>
      <p:sp>
        <p:nvSpPr>
          <p:cNvPr id="2" name="Rectangle 1">
            <a:extLst>
              <a:ext uri="{FF2B5EF4-FFF2-40B4-BE49-F238E27FC236}">
                <a16:creationId xmlns:a16="http://schemas.microsoft.com/office/drawing/2014/main" id="{08EF8104-F198-7944-B0A1-85A1EC437BF5}"/>
              </a:ext>
            </a:extLst>
          </p:cNvPr>
          <p:cNvSpPr/>
          <p:nvPr/>
        </p:nvSpPr>
        <p:spPr>
          <a:xfrm>
            <a:off x="1301217" y="3454005"/>
            <a:ext cx="2726532" cy="58066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7B569F7-51B3-664B-B2F6-3F9F424C15A0}"/>
              </a:ext>
            </a:extLst>
          </p:cNvPr>
          <p:cNvSpPr/>
          <p:nvPr/>
        </p:nvSpPr>
        <p:spPr>
          <a:xfrm>
            <a:off x="1210308" y="4336178"/>
            <a:ext cx="2817441" cy="516387"/>
          </a:xfrm>
          <a:prstGeom prst="rect">
            <a:avLst/>
          </a:prstGeom>
          <a:solidFill>
            <a:srgbClr val="70AD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77D148-F7EA-E142-BC7B-39A250EA1003}"/>
              </a:ext>
            </a:extLst>
          </p:cNvPr>
          <p:cNvSpPr txBox="1"/>
          <p:nvPr/>
        </p:nvSpPr>
        <p:spPr>
          <a:xfrm>
            <a:off x="1210765" y="4271205"/>
            <a:ext cx="2935804" cy="646331"/>
          </a:xfrm>
          <a:prstGeom prst="rect">
            <a:avLst/>
          </a:prstGeom>
          <a:noFill/>
        </p:spPr>
        <p:txBody>
          <a:bodyPr wrap="none" rtlCol="0">
            <a:spAutoFit/>
          </a:bodyPr>
          <a:lstStyle/>
          <a:p>
            <a:pPr algn="ctr"/>
            <a:r>
              <a:rPr lang="en-US" sz="1800" dirty="0">
                <a:latin typeface="+mj-lt"/>
              </a:rPr>
              <a:t>Good Manufacturing Practice</a:t>
            </a:r>
            <a:br>
              <a:rPr lang="en-US" sz="1800" dirty="0">
                <a:latin typeface="+mj-lt"/>
              </a:rPr>
            </a:br>
            <a:r>
              <a:rPr lang="en-US" sz="1800" dirty="0">
                <a:latin typeface="+mj-lt"/>
              </a:rPr>
              <a:t>Verification EMP</a:t>
            </a:r>
          </a:p>
        </p:txBody>
      </p:sp>
      <p:sp>
        <p:nvSpPr>
          <p:cNvPr id="19" name="TextBox 18">
            <a:extLst>
              <a:ext uri="{FF2B5EF4-FFF2-40B4-BE49-F238E27FC236}">
                <a16:creationId xmlns:a16="http://schemas.microsoft.com/office/drawing/2014/main" id="{07727F3B-B7D7-2148-889B-A38FBABCAF43}"/>
              </a:ext>
            </a:extLst>
          </p:cNvPr>
          <p:cNvSpPr txBox="1"/>
          <p:nvPr/>
        </p:nvSpPr>
        <p:spPr>
          <a:xfrm>
            <a:off x="1342454" y="3559669"/>
            <a:ext cx="2697598" cy="369332"/>
          </a:xfrm>
          <a:prstGeom prst="rect">
            <a:avLst/>
          </a:prstGeom>
          <a:noFill/>
        </p:spPr>
        <p:txBody>
          <a:bodyPr wrap="none" rtlCol="0">
            <a:spAutoFit/>
          </a:bodyPr>
          <a:lstStyle/>
          <a:p>
            <a:pPr algn="ctr"/>
            <a:r>
              <a:rPr lang="en-US" sz="1800" dirty="0">
                <a:latin typeface="+mj-lt"/>
              </a:rPr>
              <a:t>Sanitation Verification EMP</a:t>
            </a:r>
          </a:p>
        </p:txBody>
      </p:sp>
    </p:spTree>
    <p:extLst>
      <p:ext uri="{BB962C8B-B14F-4D97-AF65-F5344CB8AC3E}">
        <p14:creationId xmlns:p14="http://schemas.microsoft.com/office/powerpoint/2010/main" val="393112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 indoor, wall, woman&#10;&#10;Description automatically generated">
            <a:extLst>
              <a:ext uri="{FF2B5EF4-FFF2-40B4-BE49-F238E27FC236}">
                <a16:creationId xmlns:a16="http://schemas.microsoft.com/office/drawing/2014/main" id="{6A09DC00-756B-E84A-ADD7-14C51F2E459B}"/>
              </a:ext>
            </a:extLst>
          </p:cNvPr>
          <p:cNvPicPr>
            <a:picLocks noChangeAspect="1"/>
          </p:cNvPicPr>
          <p:nvPr/>
        </p:nvPicPr>
        <p:blipFill rotWithShape="1">
          <a:blip r:embed="rId3" cstate="hqprint">
            <a:alphaModFix amt="20000"/>
            <a:extLst>
              <a:ext uri="{28A0092B-C50C-407E-A947-70E740481C1C}">
                <a14:useLocalDpi xmlns:a14="http://schemas.microsoft.com/office/drawing/2010/main"/>
              </a:ext>
            </a:extLst>
          </a:blip>
          <a:srcRect r="-79"/>
          <a:stretch/>
        </p:blipFill>
        <p:spPr>
          <a:xfrm>
            <a:off x="0" y="1"/>
            <a:ext cx="9144000" cy="5143500"/>
          </a:xfrm>
          <a:prstGeom prst="rect">
            <a:avLst/>
          </a:prstGeom>
        </p:spPr>
      </p:pic>
      <p:sp>
        <p:nvSpPr>
          <p:cNvPr id="5" name="Title 1">
            <a:extLst>
              <a:ext uri="{FF2B5EF4-FFF2-40B4-BE49-F238E27FC236}">
                <a16:creationId xmlns:a16="http://schemas.microsoft.com/office/drawing/2014/main" id="{95B9D16C-5F13-CA4B-8139-BD4944BF4025}"/>
              </a:ext>
            </a:extLst>
          </p:cNvPr>
          <p:cNvSpPr txBox="1">
            <a:spLocks/>
          </p:cNvSpPr>
          <p:nvPr/>
        </p:nvSpPr>
        <p:spPr>
          <a:xfrm>
            <a:off x="0" y="2503885"/>
            <a:ext cx="8952978"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50" b="1" dirty="0">
              <a:ln w="19050">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
        <p:nvSpPr>
          <p:cNvPr id="6" name="Title 5">
            <a:extLst>
              <a:ext uri="{FF2B5EF4-FFF2-40B4-BE49-F238E27FC236}">
                <a16:creationId xmlns:a16="http://schemas.microsoft.com/office/drawing/2014/main" id="{52FC2FA1-F94D-8447-BBCE-3E6DF0459F40}"/>
              </a:ext>
            </a:extLst>
          </p:cNvPr>
          <p:cNvSpPr>
            <a:spLocks noGrp="1"/>
          </p:cNvSpPr>
          <p:nvPr>
            <p:ph type="title"/>
          </p:nvPr>
        </p:nvSpPr>
        <p:spPr/>
        <p:txBody>
          <a:bodyPr>
            <a:noAutofit/>
          </a:bodyPr>
          <a:lstStyle/>
          <a:p>
            <a:r>
              <a:rPr 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Objectives for EMP Can Differ</a:t>
            </a:r>
          </a:p>
        </p:txBody>
      </p:sp>
      <p:sp>
        <p:nvSpPr>
          <p:cNvPr id="7" name="Content Placeholder 6">
            <a:extLst>
              <a:ext uri="{FF2B5EF4-FFF2-40B4-BE49-F238E27FC236}">
                <a16:creationId xmlns:a16="http://schemas.microsoft.com/office/drawing/2014/main" id="{43D0F7C4-FC3C-E74A-8F7B-51F4AFCED4F7}"/>
              </a:ext>
            </a:extLst>
          </p:cNvPr>
          <p:cNvSpPr>
            <a:spLocks noGrp="1"/>
          </p:cNvSpPr>
          <p:nvPr>
            <p:ph idx="1"/>
          </p:nvPr>
        </p:nvSpPr>
        <p:spPr>
          <a:xfrm>
            <a:off x="628650" y="1638850"/>
            <a:ext cx="7886700" cy="3263504"/>
          </a:xfrm>
        </p:spPr>
        <p:txBody>
          <a:bodyPr>
            <a:normAutofit/>
          </a:bodyPr>
          <a:lstStyle/>
          <a:p>
            <a:r>
              <a:rPr lang="en-US" sz="2400" dirty="0"/>
              <a:t>Evaluate hygienic design of the facility</a:t>
            </a:r>
          </a:p>
          <a:p>
            <a:r>
              <a:rPr lang="en-US" sz="2400" dirty="0"/>
              <a:t>Determine if plant maintenance is needed</a:t>
            </a:r>
          </a:p>
          <a:p>
            <a:pPr lvl="1"/>
            <a:r>
              <a:rPr lang="en-US" sz="2100" dirty="0"/>
              <a:t>E.g., gaskets or filter change</a:t>
            </a:r>
          </a:p>
          <a:p>
            <a:r>
              <a:rPr lang="en-US" sz="2400" dirty="0"/>
              <a:t>Validation/verification of cleaning and sanitation programs</a:t>
            </a:r>
          </a:p>
          <a:p>
            <a:pPr lvl="1"/>
            <a:r>
              <a:rPr lang="en-US" sz="2100" dirty="0"/>
              <a:t>Procedures and frequency</a:t>
            </a:r>
          </a:p>
          <a:p>
            <a:r>
              <a:rPr lang="en-US" sz="2400" dirty="0"/>
              <a:t>Pathogen detection/elimination</a:t>
            </a:r>
          </a:p>
          <a:p>
            <a:pPr lvl="1"/>
            <a:r>
              <a:rPr lang="en-US" sz="2100" dirty="0"/>
              <a:t>Eliminate niches/harborages</a:t>
            </a:r>
          </a:p>
          <a:p>
            <a:pPr lvl="1"/>
            <a:r>
              <a:rPr lang="en-US" sz="2100" dirty="0"/>
              <a:t>Known as </a:t>
            </a:r>
            <a:r>
              <a:rPr lang="en-US" sz="2100" b="1" u="sng" dirty="0"/>
              <a:t>P</a:t>
            </a:r>
            <a:r>
              <a:rPr lang="en-US" sz="2100" dirty="0"/>
              <a:t>athogen </a:t>
            </a:r>
            <a:r>
              <a:rPr lang="en-US" sz="2100" b="1" u="sng" dirty="0"/>
              <a:t>E</a:t>
            </a:r>
            <a:r>
              <a:rPr lang="en-US" sz="2100" dirty="0"/>
              <a:t>nvironmental </a:t>
            </a:r>
            <a:r>
              <a:rPr lang="en-US" sz="2100" b="1" u="sng" dirty="0"/>
              <a:t>M</a:t>
            </a:r>
            <a:r>
              <a:rPr lang="en-US" sz="2100" dirty="0"/>
              <a:t>onitoring </a:t>
            </a:r>
            <a:r>
              <a:rPr lang="en-US" sz="2100" b="1" u="sng" dirty="0"/>
              <a:t>P</a:t>
            </a:r>
            <a:r>
              <a:rPr lang="en-US" sz="2100" dirty="0"/>
              <a:t>rograms (PEMP)</a:t>
            </a:r>
          </a:p>
        </p:txBody>
      </p:sp>
      <p:sp>
        <p:nvSpPr>
          <p:cNvPr id="2" name="Left Arrow 1">
            <a:extLst>
              <a:ext uri="{FF2B5EF4-FFF2-40B4-BE49-F238E27FC236}">
                <a16:creationId xmlns:a16="http://schemas.microsoft.com/office/drawing/2014/main" id="{9B59A02E-D7B5-C14E-846D-F57FDD26BCC5}"/>
              </a:ext>
            </a:extLst>
          </p:cNvPr>
          <p:cNvSpPr/>
          <p:nvPr/>
        </p:nvSpPr>
        <p:spPr>
          <a:xfrm>
            <a:off x="5410200" y="3790950"/>
            <a:ext cx="2057400" cy="30480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9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Grp="1" noChangeAspect="1" noChangeArrowheads="1"/>
          </p:cNvPicPr>
          <p:nvPr>
            <p:ph sz="half" idx="4294967295"/>
          </p:nvPr>
        </p:nvPicPr>
        <p:blipFill>
          <a:blip r:embed="rId3" cstate="hqprint">
            <a:extLst>
              <a:ext uri="{28A0092B-C50C-407E-A947-70E740481C1C}">
                <a14:useLocalDpi xmlns:a14="http://schemas.microsoft.com/office/drawing/2010/main"/>
              </a:ext>
            </a:extLst>
          </a:blip>
          <a:stretch>
            <a:fillRect/>
          </a:stretch>
        </p:blipFill>
        <p:spPr bwMode="auto">
          <a:xfrm rot="21415008">
            <a:off x="-496530" y="1272778"/>
            <a:ext cx="4816475" cy="40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5215008">
            <a:off x="3540762" y="1681126"/>
            <a:ext cx="754902" cy="276999"/>
          </a:xfrm>
          <a:prstGeom prst="rect">
            <a:avLst/>
          </a:prstGeom>
          <a:noFill/>
        </p:spPr>
        <p:txBody>
          <a:bodyPr wrap="square" rtlCol="0" anchor="ctr">
            <a:spAutoFit/>
          </a:bodyPr>
          <a:lstStyle/>
          <a:p>
            <a:pPr algn="ctr"/>
            <a:r>
              <a:rPr lang="en-US" sz="1200" dirty="0">
                <a:solidFill>
                  <a:prstClr val="black"/>
                </a:solidFill>
              </a:rPr>
              <a:t>Process</a:t>
            </a:r>
          </a:p>
        </p:txBody>
      </p:sp>
      <p:sp>
        <p:nvSpPr>
          <p:cNvPr id="16" name="TextBox 15"/>
          <p:cNvSpPr txBox="1"/>
          <p:nvPr/>
        </p:nvSpPr>
        <p:spPr>
          <a:xfrm rot="5215008">
            <a:off x="3561408" y="2506182"/>
            <a:ext cx="752255" cy="329834"/>
          </a:xfrm>
          <a:prstGeom prst="rect">
            <a:avLst/>
          </a:prstGeom>
          <a:noFill/>
        </p:spPr>
        <p:txBody>
          <a:bodyPr wrap="square" rtlCol="0" anchor="ctr">
            <a:spAutoFit/>
          </a:bodyPr>
          <a:lstStyle/>
          <a:p>
            <a:pPr algn="ctr">
              <a:lnSpc>
                <a:spcPts val="939"/>
              </a:lnSpc>
            </a:pPr>
            <a:r>
              <a:rPr lang="en-US" sz="1050" dirty="0">
                <a:solidFill>
                  <a:prstClr val="black"/>
                </a:solidFill>
              </a:rPr>
              <a:t>Food</a:t>
            </a:r>
          </a:p>
          <a:p>
            <a:pPr algn="ctr">
              <a:lnSpc>
                <a:spcPts val="939"/>
              </a:lnSpc>
            </a:pPr>
            <a:r>
              <a:rPr lang="en-US" sz="1050" dirty="0">
                <a:solidFill>
                  <a:prstClr val="black"/>
                </a:solidFill>
              </a:rPr>
              <a:t>Allergen</a:t>
            </a:r>
          </a:p>
        </p:txBody>
      </p:sp>
      <p:sp>
        <p:nvSpPr>
          <p:cNvPr id="17" name="TextBox 16"/>
          <p:cNvSpPr txBox="1"/>
          <p:nvPr/>
        </p:nvSpPr>
        <p:spPr>
          <a:xfrm rot="5215008">
            <a:off x="3576435" y="3390754"/>
            <a:ext cx="851723" cy="276999"/>
          </a:xfrm>
          <a:prstGeom prst="rect">
            <a:avLst/>
          </a:prstGeom>
          <a:noFill/>
        </p:spPr>
        <p:txBody>
          <a:bodyPr wrap="square" rtlCol="0" anchor="ctr">
            <a:spAutoFit/>
          </a:bodyPr>
          <a:lstStyle/>
          <a:p>
            <a:pPr algn="ctr"/>
            <a:r>
              <a:rPr lang="en-US" sz="1200" dirty="0">
                <a:solidFill>
                  <a:prstClr val="black"/>
                </a:solidFill>
              </a:rPr>
              <a:t>Sanitation</a:t>
            </a:r>
          </a:p>
        </p:txBody>
      </p:sp>
      <p:sp>
        <p:nvSpPr>
          <p:cNvPr id="18" name="TextBox 17"/>
          <p:cNvSpPr txBox="1"/>
          <p:nvPr/>
        </p:nvSpPr>
        <p:spPr>
          <a:xfrm rot="21415008">
            <a:off x="1725025" y="2301912"/>
            <a:ext cx="1674849" cy="1753557"/>
          </a:xfrm>
          <a:prstGeom prst="rect">
            <a:avLst/>
          </a:prstGeom>
          <a:noFill/>
        </p:spPr>
        <p:txBody>
          <a:bodyPr wrap="square" rtlCol="0">
            <a:spAutoFit/>
          </a:bodyPr>
          <a:lstStyle/>
          <a:p>
            <a:pPr algn="ctr"/>
            <a:r>
              <a:rPr lang="en-US" sz="1799" cap="all" dirty="0">
                <a:solidFill>
                  <a:prstClr val="black"/>
                </a:solidFill>
              </a:rPr>
              <a:t>Preventive Controls</a:t>
            </a:r>
          </a:p>
          <a:p>
            <a:pPr algn="ctr"/>
            <a:endParaRPr lang="en-US" sz="1799" b="1" cap="all" dirty="0">
              <a:solidFill>
                <a:prstClr val="black"/>
              </a:solidFill>
            </a:endParaRPr>
          </a:p>
          <a:p>
            <a:pPr algn="ctr"/>
            <a:r>
              <a:rPr lang="en-US" sz="1799" b="1" dirty="0">
                <a:solidFill>
                  <a:srgbClr val="1F497D"/>
                </a:solidFill>
              </a:rPr>
              <a:t>based on</a:t>
            </a:r>
          </a:p>
          <a:p>
            <a:pPr algn="ctr"/>
            <a:r>
              <a:rPr lang="en-US" sz="1799" dirty="0">
                <a:solidFill>
                  <a:srgbClr val="1F497D"/>
                </a:solidFill>
              </a:rPr>
              <a:t>REQUIRED</a:t>
            </a:r>
            <a:r>
              <a:rPr lang="en-US" sz="1799" b="1" dirty="0">
                <a:solidFill>
                  <a:srgbClr val="1F497D"/>
                </a:solidFill>
              </a:rPr>
              <a:t> Hazard Analysis</a:t>
            </a:r>
          </a:p>
        </p:txBody>
      </p:sp>
      <p:sp>
        <p:nvSpPr>
          <p:cNvPr id="19" name="TextBox 18"/>
          <p:cNvSpPr txBox="1"/>
          <p:nvPr/>
        </p:nvSpPr>
        <p:spPr>
          <a:xfrm rot="5215008">
            <a:off x="3562347" y="4255348"/>
            <a:ext cx="934066" cy="352276"/>
          </a:xfrm>
          <a:prstGeom prst="rect">
            <a:avLst/>
          </a:prstGeom>
          <a:noFill/>
        </p:spPr>
        <p:txBody>
          <a:bodyPr wrap="square" rtlCol="0" anchor="ctr">
            <a:spAutoFit/>
          </a:bodyPr>
          <a:lstStyle/>
          <a:p>
            <a:pPr algn="ctr">
              <a:lnSpc>
                <a:spcPts val="960"/>
              </a:lnSpc>
            </a:pPr>
            <a:r>
              <a:rPr lang="en-US" sz="1050" dirty="0">
                <a:solidFill>
                  <a:prstClr val="black"/>
                </a:solidFill>
              </a:rPr>
              <a:t>Supplier </a:t>
            </a:r>
          </a:p>
          <a:p>
            <a:pPr algn="ctr">
              <a:lnSpc>
                <a:spcPts val="960"/>
              </a:lnSpc>
            </a:pPr>
            <a:r>
              <a:rPr lang="en-US" sz="1050" dirty="0">
                <a:solidFill>
                  <a:prstClr val="black"/>
                </a:solidFill>
              </a:rPr>
              <a:t>Other</a:t>
            </a:r>
          </a:p>
        </p:txBody>
      </p:sp>
      <p:sp>
        <p:nvSpPr>
          <p:cNvPr id="13" name="Content Placeholder 2"/>
          <p:cNvSpPr txBox="1">
            <a:spLocks/>
          </p:cNvSpPr>
          <p:nvPr/>
        </p:nvSpPr>
        <p:spPr>
          <a:xfrm>
            <a:off x="4731066" y="1962150"/>
            <a:ext cx="4122419" cy="2895600"/>
          </a:xfrm>
          <a:prstGeom prst="rect">
            <a:avLst/>
          </a:prstGeom>
        </p:spPr>
        <p:txBody>
          <a:bodyPr lIns="0" tIns="0" rIns="0" bIns="0"/>
          <a:lstStyle>
            <a:lvl1pPr marL="342900" indent="-342900" algn="l" rtl="0" eaLnBrk="0" fontAlgn="base" hangingPunct="0">
              <a:spcBef>
                <a:spcPct val="20000"/>
              </a:spcBef>
              <a:spcAft>
                <a:spcPct val="0"/>
              </a:spcAft>
              <a:buClr>
                <a:srgbClr val="EE7D11"/>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EE7D11"/>
              </a:buClr>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EE7D11"/>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EE7D11"/>
              </a:buClr>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EE7D11"/>
              </a:buClr>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Sanitation preventive controls</a:t>
            </a:r>
          </a:p>
          <a:p>
            <a:pPr lvl="1"/>
            <a:r>
              <a:rPr lang="en-US" sz="1800" b="1" dirty="0"/>
              <a:t>Cross-contamination</a:t>
            </a:r>
          </a:p>
          <a:p>
            <a:pPr lvl="1"/>
            <a:r>
              <a:rPr lang="en-US" sz="1800" b="1" dirty="0"/>
              <a:t>Environmental pathogens</a:t>
            </a:r>
          </a:p>
          <a:p>
            <a:pPr lvl="1"/>
            <a:endParaRPr lang="en-US" sz="1800" dirty="0"/>
          </a:p>
        </p:txBody>
      </p:sp>
      <p:sp>
        <p:nvSpPr>
          <p:cNvPr id="2" name="Title 1"/>
          <p:cNvSpPr>
            <a:spLocks noGrp="1"/>
          </p:cNvSpPr>
          <p:nvPr>
            <p:ph type="title"/>
          </p:nvPr>
        </p:nvSpPr>
        <p:spPr>
          <a:xfrm>
            <a:off x="4230" y="159454"/>
            <a:ext cx="9139771" cy="1113295"/>
          </a:xfrm>
        </p:spPr>
        <p:txBody>
          <a:bodyPr>
            <a:normAutofit fontScale="90000"/>
          </a:bodyPr>
          <a:lstStyle/>
          <a:p>
            <a:pPr algn="ctr"/>
            <a: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FSMA </a:t>
            </a:r>
            <a:b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Preventive Controls for Human Foods Rule</a:t>
            </a:r>
            <a:endParaRPr 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
        <p:nvSpPr>
          <p:cNvPr id="14" name="Right Arrow 13">
            <a:extLst>
              <a:ext uri="{FF2B5EF4-FFF2-40B4-BE49-F238E27FC236}">
                <a16:creationId xmlns:a16="http://schemas.microsoft.com/office/drawing/2014/main" id="{9EBFB7FB-D71C-BC45-966F-9CDF305A5A36}"/>
              </a:ext>
            </a:extLst>
          </p:cNvPr>
          <p:cNvSpPr/>
          <p:nvPr/>
        </p:nvSpPr>
        <p:spPr>
          <a:xfrm>
            <a:off x="4719740" y="2400496"/>
            <a:ext cx="3810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9598A4EF-771D-7645-91F5-7A6E37DAB5F9}"/>
              </a:ext>
            </a:extLst>
          </p:cNvPr>
          <p:cNvSpPr/>
          <p:nvPr/>
        </p:nvSpPr>
        <p:spPr>
          <a:xfrm>
            <a:off x="4719740" y="2726932"/>
            <a:ext cx="381000" cy="1524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50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BB966-DCE1-2449-9D99-695732B090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7BC568B4-E1F7-A445-8029-D8AF81DFC62C}"/>
              </a:ext>
            </a:extLst>
          </p:cNvPr>
          <p:cNvSpPr>
            <a:spLocks noGrp="1"/>
          </p:cNvSpPr>
          <p:nvPr>
            <p:ph type="title"/>
          </p:nvPr>
        </p:nvSpPr>
        <p:spPr>
          <a:xfrm>
            <a:off x="0" y="273843"/>
            <a:ext cx="9144000" cy="1214987"/>
          </a:xfrm>
        </p:spPr>
        <p:txBody>
          <a:bodyPr>
            <a:normAutofit fontScale="90000"/>
          </a:bodyPr>
          <a:lstStyle/>
          <a:p>
            <a:pPr algn="ctr"/>
            <a:r>
              <a:rPr 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W</a:t>
            </a:r>
            <a: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hat does FSMA </a:t>
            </a:r>
            <a:b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alt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Preventive Controls Rule Say? </a:t>
            </a:r>
            <a:endParaRPr lang="en-US" sz="4400" b="1" dirty="0">
              <a:ln w="15875">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
        <p:nvSpPr>
          <p:cNvPr id="3" name="Content Placeholder 2">
            <a:extLst>
              <a:ext uri="{FF2B5EF4-FFF2-40B4-BE49-F238E27FC236}">
                <a16:creationId xmlns:a16="http://schemas.microsoft.com/office/drawing/2014/main" id="{9BB70B55-D0FE-664C-9B34-1DC2B803FB0A}"/>
              </a:ext>
            </a:extLst>
          </p:cNvPr>
          <p:cNvSpPr>
            <a:spLocks noGrp="1"/>
          </p:cNvSpPr>
          <p:nvPr>
            <p:ph idx="1"/>
          </p:nvPr>
        </p:nvSpPr>
        <p:spPr>
          <a:xfrm>
            <a:off x="628650" y="1638850"/>
            <a:ext cx="7886700" cy="3044519"/>
          </a:xfrm>
        </p:spPr>
        <p:txBody>
          <a:bodyPr>
            <a:normAutofit/>
          </a:bodyPr>
          <a:lstStyle/>
          <a:p>
            <a:r>
              <a:rPr lang="en-US" sz="3200" dirty="0"/>
              <a:t>Verification Activity - PEMP</a:t>
            </a:r>
          </a:p>
          <a:p>
            <a:pPr lvl="1"/>
            <a:r>
              <a:rPr lang="en-US" sz="2800" dirty="0"/>
              <a:t>Environmental monitoring, for an environmental pathogen or for an appropriate indicator organism, </a:t>
            </a:r>
            <a:r>
              <a:rPr lang="en-US" sz="2800" dirty="0">
                <a:solidFill>
                  <a:srgbClr val="FF0000"/>
                </a:solidFill>
              </a:rPr>
              <a:t>if contamination of a ready-to-eat food </a:t>
            </a:r>
            <a:r>
              <a:rPr lang="en-US" sz="2800" dirty="0"/>
              <a:t>with an environmental pathogen is a hazard requiring a preventive control, by collecting and testing environmental samples </a:t>
            </a:r>
          </a:p>
        </p:txBody>
      </p:sp>
    </p:spTree>
    <p:extLst>
      <p:ext uri="{BB962C8B-B14F-4D97-AF65-F5344CB8AC3E}">
        <p14:creationId xmlns:p14="http://schemas.microsoft.com/office/powerpoint/2010/main" val="249847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B394D90-1533-2548-923A-FE7CCDE9376A}"/>
              </a:ext>
            </a:extLst>
          </p:cNvPr>
          <p:cNvSpPr txBox="1">
            <a:spLocks/>
          </p:cNvSpPr>
          <p:nvPr/>
        </p:nvSpPr>
        <p:spPr>
          <a:xfrm>
            <a:off x="340381" y="176222"/>
            <a:ext cx="855907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5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Pathogen EMP (PEMP) – Not Required </a:t>
            </a:r>
          </a:p>
        </p:txBody>
      </p:sp>
      <p:pic>
        <p:nvPicPr>
          <p:cNvPr id="11" name="Picture 10">
            <a:extLst>
              <a:ext uri="{FF2B5EF4-FFF2-40B4-BE49-F238E27FC236}">
                <a16:creationId xmlns:a16="http://schemas.microsoft.com/office/drawing/2014/main" id="{F617A571-8B50-6E49-B5F1-C4AB5DEB95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13950"/>
            <a:ext cx="7872481" cy="3695692"/>
          </a:xfrm>
          <a:prstGeom prst="rect">
            <a:avLst/>
          </a:prstGeom>
        </p:spPr>
      </p:pic>
      <p:sp>
        <p:nvSpPr>
          <p:cNvPr id="12" name="TextBox 11">
            <a:extLst>
              <a:ext uri="{FF2B5EF4-FFF2-40B4-BE49-F238E27FC236}">
                <a16:creationId xmlns:a16="http://schemas.microsoft.com/office/drawing/2014/main" id="{DE7E26A9-324D-F649-9115-D37C63A7207D}"/>
              </a:ext>
            </a:extLst>
          </p:cNvPr>
          <p:cNvSpPr txBox="1"/>
          <p:nvPr/>
        </p:nvSpPr>
        <p:spPr>
          <a:xfrm>
            <a:off x="255182" y="1160382"/>
            <a:ext cx="1621465" cy="307135"/>
          </a:xfrm>
          <a:prstGeom prst="rect">
            <a:avLst/>
          </a:prstGeom>
          <a:noFill/>
        </p:spPr>
        <p:txBody>
          <a:bodyPr wrap="square" rtlCol="0">
            <a:spAutoFit/>
          </a:bodyPr>
          <a:lstStyle/>
          <a:p>
            <a:pPr algn="ctr">
              <a:lnSpc>
                <a:spcPts val="1635"/>
              </a:lnSpc>
            </a:pPr>
            <a:r>
              <a:rPr lang="en-US" sz="1800" b="1" dirty="0">
                <a:solidFill>
                  <a:srgbClr val="C00000"/>
                </a:solidFill>
              </a:rPr>
              <a:t>Raw Materials</a:t>
            </a:r>
          </a:p>
        </p:txBody>
      </p:sp>
      <p:sp>
        <p:nvSpPr>
          <p:cNvPr id="13" name="TextBox 12">
            <a:extLst>
              <a:ext uri="{FF2B5EF4-FFF2-40B4-BE49-F238E27FC236}">
                <a16:creationId xmlns:a16="http://schemas.microsoft.com/office/drawing/2014/main" id="{A0E9A897-360F-004A-85DE-6150DBE83A8F}"/>
              </a:ext>
            </a:extLst>
          </p:cNvPr>
          <p:cNvSpPr txBox="1"/>
          <p:nvPr/>
        </p:nvSpPr>
        <p:spPr>
          <a:xfrm>
            <a:off x="5406657" y="2905636"/>
            <a:ext cx="1916126" cy="512320"/>
          </a:xfrm>
          <a:prstGeom prst="rect">
            <a:avLst/>
          </a:prstGeom>
          <a:noFill/>
        </p:spPr>
        <p:txBody>
          <a:bodyPr wrap="square" rtlCol="0">
            <a:spAutoFit/>
          </a:bodyPr>
          <a:lstStyle/>
          <a:p>
            <a:pPr algn="ctr">
              <a:lnSpc>
                <a:spcPts val="1635"/>
              </a:lnSpc>
            </a:pPr>
            <a:r>
              <a:rPr lang="en-US" sz="1800" b="1" dirty="0">
                <a:solidFill>
                  <a:srgbClr val="C00000"/>
                </a:solidFill>
              </a:rPr>
              <a:t>Final </a:t>
            </a:r>
          </a:p>
          <a:p>
            <a:pPr algn="ctr">
              <a:lnSpc>
                <a:spcPts val="1635"/>
              </a:lnSpc>
            </a:pPr>
            <a:r>
              <a:rPr lang="en-US" sz="1800" b="1" dirty="0">
                <a:solidFill>
                  <a:srgbClr val="C00000"/>
                </a:solidFill>
              </a:rPr>
              <a:t>Packaged Product</a:t>
            </a:r>
          </a:p>
        </p:txBody>
      </p:sp>
      <p:sp>
        <p:nvSpPr>
          <p:cNvPr id="15" name="TextBox 14">
            <a:extLst>
              <a:ext uri="{FF2B5EF4-FFF2-40B4-BE49-F238E27FC236}">
                <a16:creationId xmlns:a16="http://schemas.microsoft.com/office/drawing/2014/main" id="{FD5BB283-7751-C14F-BDDC-352991A67E31}"/>
              </a:ext>
            </a:extLst>
          </p:cNvPr>
          <p:cNvSpPr txBox="1"/>
          <p:nvPr/>
        </p:nvSpPr>
        <p:spPr>
          <a:xfrm>
            <a:off x="3501657" y="2021010"/>
            <a:ext cx="1916125" cy="579646"/>
          </a:xfrm>
          <a:prstGeom prst="rect">
            <a:avLst/>
          </a:prstGeom>
          <a:noFill/>
        </p:spPr>
        <p:txBody>
          <a:bodyPr wrap="square" rtlCol="0">
            <a:spAutoFit/>
          </a:bodyPr>
          <a:lstStyle/>
          <a:p>
            <a:pPr algn="ctr">
              <a:lnSpc>
                <a:spcPts val="1935"/>
              </a:lnSpc>
            </a:pPr>
            <a:r>
              <a:rPr lang="en-US" sz="1800" b="1" dirty="0">
                <a:solidFill>
                  <a:srgbClr val="C00000"/>
                </a:solidFill>
              </a:rPr>
              <a:t>Package Sealed</a:t>
            </a:r>
          </a:p>
          <a:p>
            <a:pPr algn="ctr">
              <a:lnSpc>
                <a:spcPts val="1935"/>
              </a:lnSpc>
            </a:pPr>
            <a:r>
              <a:rPr lang="en-US" sz="1800" b="1" dirty="0">
                <a:solidFill>
                  <a:srgbClr val="C00000"/>
                </a:solidFill>
              </a:rPr>
              <a:t>Validated Kill Step</a:t>
            </a:r>
          </a:p>
        </p:txBody>
      </p:sp>
      <p:sp>
        <p:nvSpPr>
          <p:cNvPr id="6" name="Rectangle 5">
            <a:extLst>
              <a:ext uri="{FF2B5EF4-FFF2-40B4-BE49-F238E27FC236}">
                <a16:creationId xmlns:a16="http://schemas.microsoft.com/office/drawing/2014/main" id="{383C55F0-C4D1-1E40-88CD-502ADB71A7C8}"/>
              </a:ext>
            </a:extLst>
          </p:cNvPr>
          <p:cNvSpPr/>
          <p:nvPr/>
        </p:nvSpPr>
        <p:spPr>
          <a:xfrm>
            <a:off x="5406657" y="176222"/>
            <a:ext cx="3492794" cy="795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D6B72B-1129-3942-B907-0C234F5645A2}"/>
              </a:ext>
            </a:extLst>
          </p:cNvPr>
          <p:cNvSpPr txBox="1"/>
          <p:nvPr/>
        </p:nvSpPr>
        <p:spPr>
          <a:xfrm>
            <a:off x="106613" y="3036405"/>
            <a:ext cx="1697662" cy="335989"/>
          </a:xfrm>
          <a:prstGeom prst="rect">
            <a:avLst/>
          </a:prstGeom>
          <a:noFill/>
        </p:spPr>
        <p:txBody>
          <a:bodyPr wrap="square" rtlCol="0">
            <a:spAutoFit/>
          </a:bodyPr>
          <a:lstStyle/>
          <a:p>
            <a:pPr algn="ctr">
              <a:lnSpc>
                <a:spcPts val="1935"/>
              </a:lnSpc>
            </a:pPr>
            <a:r>
              <a:rPr lang="en-US" sz="1800" b="1" dirty="0">
                <a:solidFill>
                  <a:srgbClr val="C00000"/>
                </a:solidFill>
              </a:rPr>
              <a:t>Filling</a:t>
            </a:r>
          </a:p>
        </p:txBody>
      </p:sp>
      <p:sp>
        <p:nvSpPr>
          <p:cNvPr id="7" name="TextBox 6">
            <a:extLst>
              <a:ext uri="{FF2B5EF4-FFF2-40B4-BE49-F238E27FC236}">
                <a16:creationId xmlns:a16="http://schemas.microsoft.com/office/drawing/2014/main" id="{3A51E83C-F82D-1244-BC35-B9CB28B1F2BB}"/>
              </a:ext>
            </a:extLst>
          </p:cNvPr>
          <p:cNvSpPr txBox="1"/>
          <p:nvPr/>
        </p:nvSpPr>
        <p:spPr>
          <a:xfrm>
            <a:off x="5328644" y="1877454"/>
            <a:ext cx="3648819" cy="830997"/>
          </a:xfrm>
          <a:prstGeom prst="rect">
            <a:avLst/>
          </a:prstGeom>
          <a:noFill/>
        </p:spPr>
        <p:txBody>
          <a:bodyPr wrap="none" rtlCol="0">
            <a:spAutoFit/>
          </a:bodyPr>
          <a:lstStyle/>
          <a:p>
            <a:pPr algn="ctr"/>
            <a:r>
              <a:rPr lang="en-US" sz="2400" dirty="0">
                <a:solidFill>
                  <a:srgbClr val="00B050"/>
                </a:solidFill>
              </a:rPr>
              <a:t>No Environmental Exposure</a:t>
            </a:r>
          </a:p>
          <a:p>
            <a:pPr algn="ctr"/>
            <a:r>
              <a:rPr lang="en-US" sz="2400" dirty="0">
                <a:solidFill>
                  <a:srgbClr val="00B050"/>
                </a:solidFill>
              </a:rPr>
              <a:t>Of Finished Product</a:t>
            </a:r>
          </a:p>
        </p:txBody>
      </p:sp>
    </p:spTree>
    <p:extLst>
      <p:ext uri="{BB962C8B-B14F-4D97-AF65-F5344CB8AC3E}">
        <p14:creationId xmlns:p14="http://schemas.microsoft.com/office/powerpoint/2010/main" val="141884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6" grpId="0" animBg="1"/>
      <p:bldP spid="14"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B8C33F5-E193-0C4C-B9E6-AE11BFB2FD3C}"/>
              </a:ext>
            </a:extLst>
          </p:cNvPr>
          <p:cNvGrpSpPr/>
          <p:nvPr/>
        </p:nvGrpSpPr>
        <p:grpSpPr>
          <a:xfrm>
            <a:off x="3416439" y="2190750"/>
            <a:ext cx="5715001" cy="2514092"/>
            <a:chOff x="1447799" y="2495550"/>
            <a:chExt cx="5715001" cy="2514092"/>
          </a:xfrm>
        </p:grpSpPr>
        <p:pic>
          <p:nvPicPr>
            <p:cNvPr id="11" name="Picture 10">
              <a:extLst>
                <a:ext uri="{FF2B5EF4-FFF2-40B4-BE49-F238E27FC236}">
                  <a16:creationId xmlns:a16="http://schemas.microsoft.com/office/drawing/2014/main" id="{F617A571-8B50-6E49-B5F1-C4AB5DEB959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47799" y="2571750"/>
              <a:ext cx="5715001" cy="2437892"/>
            </a:xfrm>
            <a:prstGeom prst="rect">
              <a:avLst/>
            </a:prstGeom>
          </p:spPr>
        </p:pic>
        <p:sp>
          <p:nvSpPr>
            <p:cNvPr id="3" name="Rectangle 2">
              <a:extLst>
                <a:ext uri="{FF2B5EF4-FFF2-40B4-BE49-F238E27FC236}">
                  <a16:creationId xmlns:a16="http://schemas.microsoft.com/office/drawing/2014/main" id="{B4593F09-A3B0-304B-AF89-145FA2A96804}"/>
                </a:ext>
              </a:extLst>
            </p:cNvPr>
            <p:cNvSpPr/>
            <p:nvPr/>
          </p:nvSpPr>
          <p:spPr>
            <a:xfrm>
              <a:off x="1447799" y="2495550"/>
              <a:ext cx="1143001"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467D38CE-BF92-5640-9966-A8E6938E281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905000" y="2245063"/>
            <a:ext cx="2286000" cy="724400"/>
          </a:xfrm>
          <a:prstGeom prst="rect">
            <a:avLst/>
          </a:prstGeom>
        </p:spPr>
      </p:pic>
      <p:sp>
        <p:nvSpPr>
          <p:cNvPr id="4" name="Title 1">
            <a:extLst>
              <a:ext uri="{FF2B5EF4-FFF2-40B4-BE49-F238E27FC236}">
                <a16:creationId xmlns:a16="http://schemas.microsoft.com/office/drawing/2014/main" id="{CB394D90-1533-2548-923A-FE7CCDE9376A}"/>
              </a:ext>
            </a:extLst>
          </p:cNvPr>
          <p:cNvSpPr txBox="1">
            <a:spLocks/>
          </p:cNvSpPr>
          <p:nvPr/>
        </p:nvSpPr>
        <p:spPr>
          <a:xfrm>
            <a:off x="3645759" y="251612"/>
            <a:ext cx="4860850" cy="994172"/>
          </a:xfrm>
          <a:prstGeom prst="rect">
            <a:avLst/>
          </a:prstGeom>
        </p:spPr>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50" b="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Pathogen EMP (PEMP) Likely Required </a:t>
            </a:r>
          </a:p>
        </p:txBody>
      </p:sp>
      <p:pic>
        <p:nvPicPr>
          <p:cNvPr id="10" name="Picture 9">
            <a:extLst>
              <a:ext uri="{FF2B5EF4-FFF2-40B4-BE49-F238E27FC236}">
                <a16:creationId xmlns:a16="http://schemas.microsoft.com/office/drawing/2014/main" id="{4F80D98A-6B78-2843-AB4D-5809F9883A0D}"/>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2560" y="361950"/>
            <a:ext cx="3276600" cy="2019800"/>
          </a:xfrm>
          <a:prstGeom prst="rect">
            <a:avLst/>
          </a:prstGeom>
        </p:spPr>
      </p:pic>
      <p:pic>
        <p:nvPicPr>
          <p:cNvPr id="16" name="Picture 15">
            <a:extLst>
              <a:ext uri="{FF2B5EF4-FFF2-40B4-BE49-F238E27FC236}">
                <a16:creationId xmlns:a16="http://schemas.microsoft.com/office/drawing/2014/main" id="{AE296BA0-2EFA-744C-9B48-C0C6CD1772A0}"/>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070040" y="2544395"/>
            <a:ext cx="838201" cy="346903"/>
          </a:xfrm>
          <a:prstGeom prst="rect">
            <a:avLst/>
          </a:prstGeom>
        </p:spPr>
      </p:pic>
      <p:sp>
        <p:nvSpPr>
          <p:cNvPr id="17" name="TextBox 16">
            <a:extLst>
              <a:ext uri="{FF2B5EF4-FFF2-40B4-BE49-F238E27FC236}">
                <a16:creationId xmlns:a16="http://schemas.microsoft.com/office/drawing/2014/main" id="{0C03295E-B9CB-7240-8BB7-C0CCE956CA67}"/>
              </a:ext>
            </a:extLst>
          </p:cNvPr>
          <p:cNvSpPr txBox="1"/>
          <p:nvPr/>
        </p:nvSpPr>
        <p:spPr>
          <a:xfrm>
            <a:off x="29395" y="130217"/>
            <a:ext cx="1621465" cy="307135"/>
          </a:xfrm>
          <a:prstGeom prst="rect">
            <a:avLst/>
          </a:prstGeom>
          <a:noFill/>
        </p:spPr>
        <p:txBody>
          <a:bodyPr wrap="square" rtlCol="0">
            <a:spAutoFit/>
          </a:bodyPr>
          <a:lstStyle/>
          <a:p>
            <a:pPr algn="ctr">
              <a:lnSpc>
                <a:spcPts val="1635"/>
              </a:lnSpc>
            </a:pPr>
            <a:r>
              <a:rPr lang="en-US" sz="1800" b="1" dirty="0">
                <a:solidFill>
                  <a:srgbClr val="C00000"/>
                </a:solidFill>
              </a:rPr>
              <a:t>Raw Materials</a:t>
            </a:r>
          </a:p>
        </p:txBody>
      </p:sp>
      <p:sp>
        <p:nvSpPr>
          <p:cNvPr id="18" name="TextBox 17">
            <a:extLst>
              <a:ext uri="{FF2B5EF4-FFF2-40B4-BE49-F238E27FC236}">
                <a16:creationId xmlns:a16="http://schemas.microsoft.com/office/drawing/2014/main" id="{F8BABFFD-0F03-5C47-B5D6-6979059ECBB6}"/>
              </a:ext>
            </a:extLst>
          </p:cNvPr>
          <p:cNvSpPr txBox="1"/>
          <p:nvPr/>
        </p:nvSpPr>
        <p:spPr>
          <a:xfrm>
            <a:off x="2133601" y="1096840"/>
            <a:ext cx="2285999" cy="335989"/>
          </a:xfrm>
          <a:prstGeom prst="rect">
            <a:avLst/>
          </a:prstGeom>
          <a:noFill/>
        </p:spPr>
        <p:txBody>
          <a:bodyPr wrap="square" rtlCol="0">
            <a:spAutoFit/>
          </a:bodyPr>
          <a:lstStyle/>
          <a:p>
            <a:pPr algn="ctr">
              <a:lnSpc>
                <a:spcPts val="1935"/>
              </a:lnSpc>
            </a:pPr>
            <a:r>
              <a:rPr lang="en-US" sz="1800" b="1" dirty="0">
                <a:solidFill>
                  <a:srgbClr val="C00000"/>
                </a:solidFill>
              </a:rPr>
              <a:t>Validated Kill Step</a:t>
            </a:r>
          </a:p>
        </p:txBody>
      </p:sp>
      <p:sp>
        <p:nvSpPr>
          <p:cNvPr id="19" name="TextBox 18">
            <a:extLst>
              <a:ext uri="{FF2B5EF4-FFF2-40B4-BE49-F238E27FC236}">
                <a16:creationId xmlns:a16="http://schemas.microsoft.com/office/drawing/2014/main" id="{C3558B45-9C1D-0648-BF8E-802F6DA457BA}"/>
              </a:ext>
            </a:extLst>
          </p:cNvPr>
          <p:cNvSpPr txBox="1"/>
          <p:nvPr/>
        </p:nvSpPr>
        <p:spPr>
          <a:xfrm>
            <a:off x="3364803" y="1716530"/>
            <a:ext cx="1580049" cy="512320"/>
          </a:xfrm>
          <a:prstGeom prst="rect">
            <a:avLst/>
          </a:prstGeom>
          <a:noFill/>
        </p:spPr>
        <p:txBody>
          <a:bodyPr wrap="none" rtlCol="0">
            <a:spAutoFit/>
          </a:bodyPr>
          <a:lstStyle/>
          <a:p>
            <a:pPr algn="ctr">
              <a:lnSpc>
                <a:spcPts val="1635"/>
              </a:lnSpc>
            </a:pPr>
            <a:r>
              <a:rPr lang="en-US" sz="1800" b="1" dirty="0">
                <a:solidFill>
                  <a:srgbClr val="00B050"/>
                </a:solidFill>
              </a:rPr>
              <a:t>Environmental</a:t>
            </a:r>
            <a:br>
              <a:rPr lang="en-US" sz="1800" b="1" dirty="0">
                <a:solidFill>
                  <a:srgbClr val="00B050"/>
                </a:solidFill>
              </a:rPr>
            </a:br>
            <a:r>
              <a:rPr lang="en-US" sz="1800" b="1" dirty="0">
                <a:solidFill>
                  <a:srgbClr val="00B050"/>
                </a:solidFill>
              </a:rPr>
              <a:t>Exposure</a:t>
            </a:r>
          </a:p>
        </p:txBody>
      </p:sp>
      <p:sp>
        <p:nvSpPr>
          <p:cNvPr id="20" name="TextBox 19">
            <a:extLst>
              <a:ext uri="{FF2B5EF4-FFF2-40B4-BE49-F238E27FC236}">
                <a16:creationId xmlns:a16="http://schemas.microsoft.com/office/drawing/2014/main" id="{57BDD2A2-199E-E14B-AAF7-EBE14D31F940}"/>
              </a:ext>
            </a:extLst>
          </p:cNvPr>
          <p:cNvSpPr txBox="1"/>
          <p:nvPr/>
        </p:nvSpPr>
        <p:spPr>
          <a:xfrm>
            <a:off x="5425108" y="1995654"/>
            <a:ext cx="1697662" cy="335989"/>
          </a:xfrm>
          <a:prstGeom prst="rect">
            <a:avLst/>
          </a:prstGeom>
          <a:noFill/>
        </p:spPr>
        <p:txBody>
          <a:bodyPr wrap="square" rtlCol="0">
            <a:spAutoFit/>
          </a:bodyPr>
          <a:lstStyle/>
          <a:p>
            <a:pPr algn="ctr">
              <a:lnSpc>
                <a:spcPts val="1935"/>
              </a:lnSpc>
            </a:pPr>
            <a:r>
              <a:rPr lang="en-US" sz="1800" b="1" dirty="0">
                <a:solidFill>
                  <a:srgbClr val="C00000"/>
                </a:solidFill>
              </a:rPr>
              <a:t>Package Sealed</a:t>
            </a:r>
          </a:p>
        </p:txBody>
      </p:sp>
      <p:sp>
        <p:nvSpPr>
          <p:cNvPr id="21" name="TextBox 20">
            <a:extLst>
              <a:ext uri="{FF2B5EF4-FFF2-40B4-BE49-F238E27FC236}">
                <a16:creationId xmlns:a16="http://schemas.microsoft.com/office/drawing/2014/main" id="{BC28844D-81CF-274E-887A-904357898B92}"/>
              </a:ext>
            </a:extLst>
          </p:cNvPr>
          <p:cNvSpPr txBox="1"/>
          <p:nvPr/>
        </p:nvSpPr>
        <p:spPr>
          <a:xfrm>
            <a:off x="7239000" y="2495550"/>
            <a:ext cx="1916126" cy="512320"/>
          </a:xfrm>
          <a:prstGeom prst="rect">
            <a:avLst/>
          </a:prstGeom>
          <a:noFill/>
        </p:spPr>
        <p:txBody>
          <a:bodyPr wrap="square" rtlCol="0">
            <a:spAutoFit/>
          </a:bodyPr>
          <a:lstStyle/>
          <a:p>
            <a:pPr algn="ctr">
              <a:lnSpc>
                <a:spcPts val="1635"/>
              </a:lnSpc>
            </a:pPr>
            <a:r>
              <a:rPr lang="en-US" sz="1800" b="1" dirty="0">
                <a:solidFill>
                  <a:srgbClr val="C00000"/>
                </a:solidFill>
              </a:rPr>
              <a:t>Final </a:t>
            </a:r>
          </a:p>
          <a:p>
            <a:pPr algn="ctr">
              <a:lnSpc>
                <a:spcPts val="1635"/>
              </a:lnSpc>
            </a:pPr>
            <a:r>
              <a:rPr lang="en-US" sz="1800" b="1" dirty="0">
                <a:solidFill>
                  <a:srgbClr val="C00000"/>
                </a:solidFill>
              </a:rPr>
              <a:t>Packaged Product</a:t>
            </a:r>
          </a:p>
        </p:txBody>
      </p:sp>
      <p:sp>
        <p:nvSpPr>
          <p:cNvPr id="6" name="Rectangle 5">
            <a:extLst>
              <a:ext uri="{FF2B5EF4-FFF2-40B4-BE49-F238E27FC236}">
                <a16:creationId xmlns:a16="http://schemas.microsoft.com/office/drawing/2014/main" id="{EEE02E5F-DED6-7C45-B2E1-C7F251498EEE}"/>
              </a:ext>
            </a:extLst>
          </p:cNvPr>
          <p:cNvSpPr/>
          <p:nvPr/>
        </p:nvSpPr>
        <p:spPr>
          <a:xfrm>
            <a:off x="4419600" y="742950"/>
            <a:ext cx="3276600" cy="502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1879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26" presetClass="emph" presetSubtype="0" fill="hold" grpId="1" nodeType="withEffect">
                                  <p:stCondLst>
                                    <p:cond delay="0"/>
                                  </p:stCondLst>
                                  <p:childTnLst>
                                    <p:animEffect transition="out" filter="fade">
                                      <p:cBhvr>
                                        <p:cTn id="16" dur="500" tmFilter="0, 0; .2, .5; .8, .5; 1, 0"/>
                                        <p:tgtEl>
                                          <p:spTgt spid="19"/>
                                        </p:tgtEl>
                                      </p:cBhvr>
                                    </p:animEffect>
                                    <p:animScale>
                                      <p:cBhvr>
                                        <p:cTn id="17" dur="250" autoRev="1" fill="hold"/>
                                        <p:tgtEl>
                                          <p:spTgt spid="1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19" grpId="1"/>
      <p:bldP spid="20" grpId="0"/>
      <p:bldP spid="21"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273844"/>
            <a:ext cx="6067065" cy="1269596"/>
          </a:xfrm>
        </p:spPr>
        <p:txBody>
          <a:bodyPr vert="horz" lIns="68580" tIns="34290" rIns="68580" bIns="34290" rtlCol="0" anchor="ctr">
            <a:noAutofit/>
          </a:bodyPr>
          <a:lstStyle/>
          <a:p>
            <a:r>
              <a:rPr lang="en-US" sz="4400" b="1" i="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Listeria monocytogenes</a:t>
            </a:r>
          </a:p>
        </p:txBody>
      </p:sp>
      <p:sp>
        <p:nvSpPr>
          <p:cNvPr id="5" name="Content Placeholder 4">
            <a:extLst>
              <a:ext uri="{FF2B5EF4-FFF2-40B4-BE49-F238E27FC236}">
                <a16:creationId xmlns:a16="http://schemas.microsoft.com/office/drawing/2014/main" id="{8E4B2C46-9294-BA4B-9103-E20AF6D2A179}"/>
              </a:ext>
            </a:extLst>
          </p:cNvPr>
          <p:cNvSpPr>
            <a:spLocks noGrp="1"/>
          </p:cNvSpPr>
          <p:nvPr>
            <p:ph sz="half" idx="1"/>
          </p:nvPr>
        </p:nvSpPr>
        <p:spPr>
          <a:xfrm>
            <a:off x="573525" y="1543440"/>
            <a:ext cx="5260724" cy="2596671"/>
          </a:xfrm>
        </p:spPr>
        <p:txBody>
          <a:bodyPr vert="horz" lIns="68580" tIns="34290" rIns="68580" bIns="34290" rtlCol="0">
            <a:normAutofit/>
          </a:bodyPr>
          <a:lstStyle/>
          <a:p>
            <a:r>
              <a:rPr lang="en-US" sz="2400" i="1" dirty="0">
                <a:solidFill>
                  <a:srgbClr val="EE7D11"/>
                </a:solidFill>
              </a:rPr>
              <a:t>Listeria monocytogenes </a:t>
            </a:r>
            <a:r>
              <a:rPr lang="en-US" sz="2400" dirty="0"/>
              <a:t>is the target organism for environmental monitoring of product-contact and non-product contact surfaces in a </a:t>
            </a:r>
            <a:r>
              <a:rPr lang="en-US" sz="2400" u="sng" dirty="0">
                <a:solidFill>
                  <a:srgbClr val="EE7D11"/>
                </a:solidFill>
              </a:rPr>
              <a:t>wet ready-to-eat </a:t>
            </a:r>
            <a:r>
              <a:rPr lang="en-US" sz="2400" dirty="0"/>
              <a:t>food manufacturing facility</a:t>
            </a:r>
          </a:p>
          <a:p>
            <a:endParaRPr lang="en-US" sz="2400" dirty="0"/>
          </a:p>
        </p:txBody>
      </p:sp>
      <p:pic>
        <p:nvPicPr>
          <p:cNvPr id="6" name="Picture 5">
            <a:extLst>
              <a:ext uri="{FF2B5EF4-FFF2-40B4-BE49-F238E27FC236}">
                <a16:creationId xmlns:a16="http://schemas.microsoft.com/office/drawing/2014/main" id="{06AD98F7-8C5F-7242-BC14-1AB00A8F8CE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17209" y="0"/>
            <a:ext cx="3026791" cy="5143500"/>
          </a:xfrm>
          <a:prstGeom prst="rect">
            <a:avLst/>
          </a:prstGeom>
        </p:spPr>
      </p:pic>
      <p:pic>
        <p:nvPicPr>
          <p:cNvPr id="4" name="Picture 3" descr="A box filled with lots of cheese&#10;&#10;Description automatically generated">
            <a:extLst>
              <a:ext uri="{FF2B5EF4-FFF2-40B4-BE49-F238E27FC236}">
                <a16:creationId xmlns:a16="http://schemas.microsoft.com/office/drawing/2014/main" id="{D1C562E3-9B4C-A346-A177-F9091F535B4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02143" y="3427036"/>
            <a:ext cx="2276857" cy="1517904"/>
          </a:xfrm>
          <a:prstGeom prst="rect">
            <a:avLst/>
          </a:prstGeom>
        </p:spPr>
      </p:pic>
      <p:pic>
        <p:nvPicPr>
          <p:cNvPr id="8" name="Picture 7" descr="A box filled with different types of food&#10;&#10;Description automatically generated">
            <a:extLst>
              <a:ext uri="{FF2B5EF4-FFF2-40B4-BE49-F238E27FC236}">
                <a16:creationId xmlns:a16="http://schemas.microsoft.com/office/drawing/2014/main" id="{DC6D9E2D-0ABF-CC48-A292-245E46E9548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14977" y="3411451"/>
            <a:ext cx="2017275" cy="1512957"/>
          </a:xfrm>
          <a:prstGeom prst="rect">
            <a:avLst/>
          </a:prstGeom>
        </p:spPr>
      </p:pic>
      <p:pic>
        <p:nvPicPr>
          <p:cNvPr id="10" name="Picture 9" descr="A plate of food with broccoli&#10;&#10;Description automatically generated">
            <a:extLst>
              <a:ext uri="{FF2B5EF4-FFF2-40B4-BE49-F238E27FC236}">
                <a16:creationId xmlns:a16="http://schemas.microsoft.com/office/drawing/2014/main" id="{75224CF9-7E01-354A-9178-C0036B982476}"/>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6200000">
            <a:off x="5035792" y="3153520"/>
            <a:ext cx="1517904" cy="2023873"/>
          </a:xfrm>
          <a:prstGeom prst="rect">
            <a:avLst/>
          </a:prstGeom>
        </p:spPr>
      </p:pic>
    </p:spTree>
    <p:extLst>
      <p:ext uri="{BB962C8B-B14F-4D97-AF65-F5344CB8AC3E}">
        <p14:creationId xmlns:p14="http://schemas.microsoft.com/office/powerpoint/2010/main" val="142157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273844"/>
            <a:ext cx="3840086" cy="1269596"/>
          </a:xfrm>
        </p:spPr>
        <p:txBody>
          <a:bodyPr vert="horz" lIns="68580" tIns="34290" rIns="68580" bIns="34290" rtlCol="0" anchor="ctr">
            <a:normAutofit/>
          </a:bodyPr>
          <a:lstStyle/>
          <a:p>
            <a:r>
              <a:rPr lang="en-US" sz="4400" b="1" i="1" dirty="0">
                <a:ln w="15875">
                  <a:solidFill>
                    <a:schemeClr val="accent2">
                      <a:lumMod val="60000"/>
                      <a:lumOff val="40000"/>
                    </a:schemeClr>
                  </a:solidFill>
                </a:ln>
                <a:effectLst>
                  <a:outerShdw blurRad="50800" dist="38100" dir="2700000" algn="tl" rotWithShape="0">
                    <a:prstClr val="black">
                      <a:alpha val="40000"/>
                    </a:prstClr>
                  </a:outerShdw>
                </a:effectLst>
                <a:latin typeface="+mn-lt"/>
              </a:rPr>
              <a:t>Salmonella</a:t>
            </a:r>
          </a:p>
        </p:txBody>
      </p:sp>
      <p:sp>
        <p:nvSpPr>
          <p:cNvPr id="5" name="Content Placeholder 4">
            <a:extLst>
              <a:ext uri="{FF2B5EF4-FFF2-40B4-BE49-F238E27FC236}">
                <a16:creationId xmlns:a16="http://schemas.microsoft.com/office/drawing/2014/main" id="{8E4B2C46-9294-BA4B-9103-E20AF6D2A179}"/>
              </a:ext>
            </a:extLst>
          </p:cNvPr>
          <p:cNvSpPr>
            <a:spLocks noGrp="1"/>
          </p:cNvSpPr>
          <p:nvPr>
            <p:ph sz="half" idx="2"/>
          </p:nvPr>
        </p:nvSpPr>
        <p:spPr>
          <a:xfrm>
            <a:off x="470227" y="1637414"/>
            <a:ext cx="5149082" cy="2911798"/>
          </a:xfrm>
        </p:spPr>
        <p:txBody>
          <a:bodyPr vert="horz" lIns="68580" tIns="34290" rIns="68580" bIns="34290" rtlCol="0">
            <a:normAutofit/>
          </a:bodyPr>
          <a:lstStyle/>
          <a:p>
            <a:r>
              <a:rPr lang="en-US" sz="2400" i="1" dirty="0">
                <a:solidFill>
                  <a:schemeClr val="accent2"/>
                </a:solidFill>
              </a:rPr>
              <a:t>Salmonella</a:t>
            </a:r>
            <a:r>
              <a:rPr lang="en-US" sz="2400" i="1" dirty="0"/>
              <a:t> </a:t>
            </a:r>
            <a:r>
              <a:rPr lang="en-US" sz="2400" dirty="0"/>
              <a:t>is the target organism for environmental monitoring of </a:t>
            </a:r>
            <a:br>
              <a:rPr lang="en-US" sz="2400" dirty="0"/>
            </a:br>
            <a:r>
              <a:rPr lang="en-US" sz="2400" dirty="0"/>
              <a:t>product-contact and non-product contact surfaces in a </a:t>
            </a:r>
            <a:br>
              <a:rPr lang="en-US" sz="2400" dirty="0"/>
            </a:br>
            <a:r>
              <a:rPr lang="en-US" sz="2400" dirty="0">
                <a:solidFill>
                  <a:schemeClr val="accent2"/>
                </a:solidFill>
              </a:rPr>
              <a:t>dry (</a:t>
            </a:r>
            <a:r>
              <a:rPr lang="en-US" sz="2400" u="sng" dirty="0">
                <a:solidFill>
                  <a:schemeClr val="accent2"/>
                </a:solidFill>
              </a:rPr>
              <a:t>low-moisture)</a:t>
            </a:r>
            <a:r>
              <a:rPr lang="en-US" sz="2400" dirty="0">
                <a:solidFill>
                  <a:schemeClr val="accent2"/>
                </a:solidFill>
              </a:rPr>
              <a:t> ready-to-eat</a:t>
            </a:r>
            <a:r>
              <a:rPr lang="en-US" sz="2400" dirty="0"/>
              <a:t> </a:t>
            </a:r>
            <a:br>
              <a:rPr lang="en-US" sz="2400" dirty="0"/>
            </a:br>
            <a:r>
              <a:rPr lang="en-US" sz="2400" dirty="0"/>
              <a:t>food manufacturing facility</a:t>
            </a:r>
          </a:p>
          <a:p>
            <a:endParaRPr lang="en-US" sz="2400" dirty="0"/>
          </a:p>
        </p:txBody>
      </p:sp>
      <p:pic>
        <p:nvPicPr>
          <p:cNvPr id="8" name="Picture 7">
            <a:extLst>
              <a:ext uri="{FF2B5EF4-FFF2-40B4-BE49-F238E27FC236}">
                <a16:creationId xmlns:a16="http://schemas.microsoft.com/office/drawing/2014/main" id="{00A38418-86C0-C245-AE15-FDC60BBDD7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17209" y="0"/>
            <a:ext cx="3026791" cy="5143500"/>
          </a:xfrm>
          <a:prstGeom prst="rect">
            <a:avLst/>
          </a:prstGeom>
        </p:spPr>
      </p:pic>
      <p:pic>
        <p:nvPicPr>
          <p:cNvPr id="6" name="Picture 13" descr="cereal">
            <a:extLst>
              <a:ext uri="{FF2B5EF4-FFF2-40B4-BE49-F238E27FC236}">
                <a16:creationId xmlns:a16="http://schemas.microsoft.com/office/drawing/2014/main" id="{24369F93-57F9-6542-8D1C-D13957338DD3}"/>
              </a:ext>
            </a:extLst>
          </p:cNvPr>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0227" y="3735862"/>
            <a:ext cx="1518709" cy="114245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9" name="Picture 8">
            <a:extLst>
              <a:ext uri="{FF2B5EF4-FFF2-40B4-BE49-F238E27FC236}">
                <a16:creationId xmlns:a16="http://schemas.microsoft.com/office/drawing/2014/main" id="{92906E32-6CE3-6D4C-9ED5-F6F8294B5E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4227" y="3838770"/>
            <a:ext cx="1245897" cy="936636"/>
          </a:xfrm>
          <a:prstGeom prst="rect">
            <a:avLst/>
          </a:prstGeom>
        </p:spPr>
      </p:pic>
      <p:pic>
        <p:nvPicPr>
          <p:cNvPr id="11" name="Picture 10">
            <a:extLst>
              <a:ext uri="{FF2B5EF4-FFF2-40B4-BE49-F238E27FC236}">
                <a16:creationId xmlns:a16="http://schemas.microsoft.com/office/drawing/2014/main" id="{C650D8AA-982F-AD4A-BB91-016E94FA6263}"/>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741369" y="3735862"/>
            <a:ext cx="1483024" cy="1293061"/>
          </a:xfrm>
          <a:prstGeom prst="rect">
            <a:avLst/>
          </a:prstGeom>
        </p:spPr>
      </p:pic>
    </p:spTree>
    <p:extLst>
      <p:ext uri="{BB962C8B-B14F-4D97-AF65-F5344CB8AC3E}">
        <p14:creationId xmlns:p14="http://schemas.microsoft.com/office/powerpoint/2010/main" val="355422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1647</Words>
  <Application>Microsoft Macintosh PowerPoint</Application>
  <PresentationFormat>On-screen Show (16:9)</PresentationFormat>
  <Paragraphs>137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vt:lpstr>
      <vt:lpstr>Office Theme</vt:lpstr>
      <vt:lpstr>Pathogen Environmental  Monitoring Programs:  Introduction</vt:lpstr>
      <vt:lpstr>PowerPoint Presentation</vt:lpstr>
      <vt:lpstr>Objectives for EMP Can Differ</vt:lpstr>
      <vt:lpstr>FSMA  Preventive Controls for Human Foods Rule</vt:lpstr>
      <vt:lpstr>What does FSMA  Preventive Controls Rule Say? </vt:lpstr>
      <vt:lpstr>PowerPoint Presentation</vt:lpstr>
      <vt:lpstr>PowerPoint Presentation</vt:lpstr>
      <vt:lpstr>Listeria monocytogenes</vt:lpstr>
      <vt:lpstr>Salmonella</vt:lpstr>
      <vt:lpstr>Summary</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Monitoring Programs</dc:title>
  <dc:subject/>
  <dc:creator>Linda J Harris</dc:creator>
  <cp:keywords/>
  <dc:description/>
  <cp:lastModifiedBy>Linda J Harris</cp:lastModifiedBy>
  <cp:revision>170</cp:revision>
  <cp:lastPrinted>2021-09-10T14:38:45Z</cp:lastPrinted>
  <dcterms:created xsi:type="dcterms:W3CDTF">2019-07-08T15:43:34Z</dcterms:created>
  <dcterms:modified xsi:type="dcterms:W3CDTF">2021-09-10T14:44:06Z</dcterms:modified>
  <cp:category/>
</cp:coreProperties>
</file>