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4" r:id="rId2"/>
    <p:sldId id="260" r:id="rId3"/>
    <p:sldId id="261" r:id="rId4"/>
    <p:sldId id="262" r:id="rId5"/>
    <p:sldId id="263" r:id="rId6"/>
    <p:sldId id="25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Leigh DiCaprio" initials="ELD" lastIdx="1" clrIdx="0">
    <p:extLst>
      <p:ext uri="{19B8F6BF-5375-455C-9EA6-DF929625EA0E}">
        <p15:presenceInfo xmlns:p15="http://schemas.microsoft.com/office/powerpoint/2012/main" userId="S-1-5-21-3516884288-2819916808-3028616173-1927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445" autoAdjust="0"/>
  </p:normalViewPr>
  <p:slideViewPr>
    <p:cSldViewPr snapToGrid="0">
      <p:cViewPr varScale="1">
        <p:scale>
          <a:sx n="45" d="100"/>
          <a:sy n="45" d="100"/>
        </p:scale>
        <p:origin x="14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11T10:19:49.543" idx="1">
    <p:pos x="10" y="10"/>
    <p:text>Can you work on this figure I just added to describe the relationship between the different indicators to pathogens</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93AA2-FEEC-4357-9B83-4273D2170BC5}" type="datetimeFigureOut">
              <a:rPr lang="en-US" smtClean="0"/>
              <a:t>11/25/2020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6B220-70ED-41E0-AA6F-DD4CF1A9A855}" type="slidenum">
              <a:rPr lang="en-US" smtClean="0"/>
              <a:t>‹#›</a:t>
            </a:fld>
            <a:endParaRPr lang="en-US"/>
          </a:p>
        </p:txBody>
      </p:sp>
    </p:spTree>
    <p:extLst>
      <p:ext uri="{BB962C8B-B14F-4D97-AF65-F5344CB8AC3E}">
        <p14:creationId xmlns:p14="http://schemas.microsoft.com/office/powerpoint/2010/main" val="2105562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26BC2-CC00-408A-A1BB-6CCC86A61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77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Determining the microorganisms to test for and what stage in process to test will vary for different products and processes.  We’ll talk more in depth about the different microbial targets and the impact of targeting different product stages in the webinar.  It is up to you as the processor to determine what and when you should be testing.  There are many sources to reference for a small processor.  These include FDA guidance documents, publications from trade/industry organizations, university extension resources, and many others.  That being said, there are certain requirements that you will be held to either by your buyers or by regulatory agencies.  Again, as a food manufacturer if is up to you to determine what these requirements include for your product.  For example, the Food Safety Modernization Act Preventive Controls for Human Food Rule does not require microbial testing in the regulatory language.  However, as a processor you or your supplier will be utilizing microbial testing as part of your Supply Chain Preventive Controls.  You will also be utilizing microbial testing to verify Process Preventive Controls.  In addition, if you are producing a product that requires a Sanitation Preventive Control for environmental pathogens (Listeria monocytogenes or Salmonella).  Many</a:t>
            </a:r>
            <a:r>
              <a:rPr lang="en-US" b="0" baseline="0" dirty="0" smtClean="0"/>
              <a:t> of these</a:t>
            </a:r>
            <a:r>
              <a:rPr lang="en-US" b="0" dirty="0" smtClean="0"/>
              <a:t> activities likely will be also be part of your QA program as they directly impact the quality of your product.</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26BC2-CC00-408A-A1BB-6CCC86A61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16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Utility organism testing is typically a part of QA programs.  These types of tests are routinely used for verification of cleaning and sanitation.  Examples are aerobic plate counts (APC) and yeast and mold counts.  These tests do not look for a specific microorganism but test for a broad range or a class of microbes.  The results give you a general picture of the microbial levels of the food or the environment.  The “acceptable” level for utility microorganisms tests will again vary based on the product and process, but in general high results can indicate a contamination issue.  This could result in quality issues including reduced shelf life or incipient spoilage.  While not directly detecting presence of a pathogens, high utility microorganism levels suggest conditions are favorable for microbial survival and/or growth leading to an increased risk for pathogens to be present. </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26BC2-CC00-408A-A1BB-6CCC86A61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77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Many QA programs also include testing for one or more indicator organisms.  Indicator organisms are non-pathogenic microorganisms, but these microorganisms are closely related to pathogens.  They grow under very similar conditions to pathogens and have a similar reservoir, or source, as the pathogens.  Therefore a positive test result for an indicator organism  may indicate the presence of the pathogen.  Unfortunately, there is not a 1 for 1 relationship between detection of an indicator organism and a pathogen.  Meaning that a positive indicator test does not always mean a pathogen is present and a negative indicator test does not mean a pathogen is absent.  Common indicator organisms are listed on this slide, they are ordered from most generic to most specific.  Enterobacteriaceae, commonly called </a:t>
            </a:r>
            <a:r>
              <a:rPr lang="en-US" b="0" dirty="0" err="1" smtClean="0"/>
              <a:t>Ebac</a:t>
            </a:r>
            <a:r>
              <a:rPr lang="en-US" b="0" dirty="0" smtClean="0"/>
              <a:t> or EB, is a family of bacteria that includes some relevant pathogens such as STEC and Salmonella.  Coliforms are a subset of </a:t>
            </a:r>
            <a:r>
              <a:rPr lang="en-US" b="0" dirty="0" err="1" smtClean="0"/>
              <a:t>Entercateriaceae</a:t>
            </a:r>
            <a:r>
              <a:rPr lang="en-US" b="0" dirty="0" smtClean="0"/>
              <a:t> and fecal coliforms is a more specific type of coliforms.  Within fecal coliforms, a more specific test would be for generic E. coli.  When it comes to Listeria </a:t>
            </a:r>
            <a:r>
              <a:rPr lang="en-US" b="0" dirty="0" err="1" smtClean="0"/>
              <a:t>monocytogenes</a:t>
            </a:r>
            <a:r>
              <a:rPr lang="en-US" b="0" dirty="0" smtClean="0"/>
              <a:t> the most common indicator used is Listeria species.  As part of your hazard analysis you will have identified microbial pathogens of concern for your product and process.  You can then select an appropriate indicator based on the microbial hazard that was identified.</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26BC2-CC00-408A-A1BB-6CCC86A61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20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may also opt to directly test for the pathogen of concern in foods or the environment.  This may be a regulatory requirement (depending on your product, mostly for USDA regulated products) or be a buyer requirement.  If a pathogen test is positive all product in the associated lot must be recalled.  A positive result will also initiate a root cause analysis to determine what lead to the positive test result.  We will talk about the limitations of microbial testing, but I will mention here that a negative result does not necessarily mean that your product is free of the target pathogen.  Ensuring that GMPs and your validated processes are followed are much better at indicators that your product will be free of pathogens than final product testing.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26BC2-CC00-408A-A1BB-6CCC86A61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472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457200" y="720725"/>
            <a:ext cx="6400800" cy="3600450"/>
          </a:xfrm>
          <a:ln/>
        </p:spPr>
      </p:sp>
      <p:sp>
        <p:nvSpPr>
          <p:cNvPr id="61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anose="02020603050405020304" pitchFamily="18" charset="0"/>
            </a:endParaRPr>
          </a:p>
        </p:txBody>
      </p:sp>
      <p:sp>
        <p:nvSpPr>
          <p:cNvPr id="61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a:defRPr sz="2500">
                <a:solidFill>
                  <a:schemeClr val="tx1"/>
                </a:solidFill>
                <a:latin typeface="Times" panose="02020603050405020304" pitchFamily="18" charset="0"/>
                <a:ea typeface="MS PGothic" panose="020B0600070205080204" pitchFamily="34" charset="-128"/>
              </a:defRPr>
            </a:lvl1pPr>
            <a:lvl2pPr marL="769473" indent="-295951" defTabSz="956909">
              <a:defRPr sz="2500">
                <a:solidFill>
                  <a:schemeClr val="tx1"/>
                </a:solidFill>
                <a:latin typeface="Times" panose="02020603050405020304" pitchFamily="18" charset="0"/>
                <a:ea typeface="MS PGothic" panose="020B0600070205080204" pitchFamily="34" charset="-128"/>
              </a:defRPr>
            </a:lvl2pPr>
            <a:lvl3pPr marL="1183805" indent="-236761" defTabSz="956909">
              <a:defRPr sz="2500">
                <a:solidFill>
                  <a:schemeClr val="tx1"/>
                </a:solidFill>
                <a:latin typeface="Times" panose="02020603050405020304" pitchFamily="18" charset="0"/>
                <a:ea typeface="MS PGothic" panose="020B0600070205080204" pitchFamily="34" charset="-128"/>
              </a:defRPr>
            </a:lvl3pPr>
            <a:lvl4pPr marL="1657327" indent="-236761" defTabSz="956909">
              <a:defRPr sz="2500">
                <a:solidFill>
                  <a:schemeClr val="tx1"/>
                </a:solidFill>
                <a:latin typeface="Times" panose="02020603050405020304" pitchFamily="18" charset="0"/>
                <a:ea typeface="MS PGothic" panose="020B0600070205080204" pitchFamily="34" charset="-128"/>
              </a:defRPr>
            </a:lvl4pPr>
            <a:lvl5pPr marL="2130849" indent="-236761" defTabSz="956909">
              <a:defRPr sz="2500">
                <a:solidFill>
                  <a:schemeClr val="tx1"/>
                </a:solidFill>
                <a:latin typeface="Times" panose="02020603050405020304" pitchFamily="18" charset="0"/>
                <a:ea typeface="MS PGothic" panose="020B0600070205080204" pitchFamily="34" charset="-128"/>
              </a:defRPr>
            </a:lvl5pPr>
            <a:lvl6pPr marL="2604371"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077893"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551415"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024937"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pPr marL="0" marR="0" lvl="0" indent="0" algn="r" defTabSz="956909" rtl="0" eaLnBrk="1" fontAlgn="auto" latinLnBrk="0" hangingPunct="1">
              <a:lnSpc>
                <a:spcPct val="100000"/>
              </a:lnSpc>
              <a:spcBef>
                <a:spcPts val="0"/>
              </a:spcBef>
              <a:spcAft>
                <a:spcPts val="0"/>
              </a:spcAft>
              <a:buClrTx/>
              <a:buSzTx/>
              <a:buFontTx/>
              <a:buNone/>
              <a:tabLst/>
              <a:defRPr/>
            </a:pPr>
            <a:fld id="{246817C3-C9D0-46AE-9948-34B0240EEFEC}" type="slidenum">
              <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S PGothic" panose="020B0600070205080204" pitchFamily="34" charset="-128"/>
                <a:cs typeface="+mn-cs"/>
              </a:rPr>
              <a:pPr marL="0" marR="0" lvl="0" indent="0" algn="r" defTabSz="956909"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S PGothic" panose="020B0600070205080204" pitchFamily="34" charset="-128"/>
              <a:cs typeface="+mn-cs"/>
            </a:endParaRPr>
          </a:p>
        </p:txBody>
      </p:sp>
      <p:sp>
        <p:nvSpPr>
          <p:cNvPr id="6149" name="Date Placeholder 1"/>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a:defRPr sz="2500">
                <a:solidFill>
                  <a:schemeClr val="tx1"/>
                </a:solidFill>
                <a:latin typeface="Times" panose="02020603050405020304" pitchFamily="18" charset="0"/>
                <a:ea typeface="MS PGothic" panose="020B0600070205080204" pitchFamily="34" charset="-128"/>
              </a:defRPr>
            </a:lvl1pPr>
            <a:lvl2pPr marL="769473" indent="-295951" defTabSz="956909">
              <a:defRPr sz="2500">
                <a:solidFill>
                  <a:schemeClr val="tx1"/>
                </a:solidFill>
                <a:latin typeface="Times" panose="02020603050405020304" pitchFamily="18" charset="0"/>
                <a:ea typeface="MS PGothic" panose="020B0600070205080204" pitchFamily="34" charset="-128"/>
              </a:defRPr>
            </a:lvl2pPr>
            <a:lvl3pPr marL="1183805" indent="-236761" defTabSz="956909">
              <a:defRPr sz="2500">
                <a:solidFill>
                  <a:schemeClr val="tx1"/>
                </a:solidFill>
                <a:latin typeface="Times" panose="02020603050405020304" pitchFamily="18" charset="0"/>
                <a:ea typeface="MS PGothic" panose="020B0600070205080204" pitchFamily="34" charset="-128"/>
              </a:defRPr>
            </a:lvl3pPr>
            <a:lvl4pPr marL="1657327" indent="-236761" defTabSz="956909">
              <a:defRPr sz="2500">
                <a:solidFill>
                  <a:schemeClr val="tx1"/>
                </a:solidFill>
                <a:latin typeface="Times" panose="02020603050405020304" pitchFamily="18" charset="0"/>
                <a:ea typeface="MS PGothic" panose="020B0600070205080204" pitchFamily="34" charset="-128"/>
              </a:defRPr>
            </a:lvl4pPr>
            <a:lvl5pPr marL="2130849" indent="-236761" defTabSz="956909">
              <a:defRPr sz="2500">
                <a:solidFill>
                  <a:schemeClr val="tx1"/>
                </a:solidFill>
                <a:latin typeface="Times" panose="02020603050405020304" pitchFamily="18" charset="0"/>
                <a:ea typeface="MS PGothic" panose="020B0600070205080204" pitchFamily="34" charset="-128"/>
              </a:defRPr>
            </a:lvl5pPr>
            <a:lvl6pPr marL="2604371"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077893"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551415"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024937"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pPr marL="0" marR="0" lvl="0" indent="0" algn="r" defTabSz="956909" rtl="0" eaLnBrk="1" fontAlgn="auto" latinLnBrk="0" hangingPunct="1">
              <a:lnSpc>
                <a:spcPct val="100000"/>
              </a:lnSpc>
              <a:spcBef>
                <a:spcPts val="0"/>
              </a:spcBef>
              <a:spcAft>
                <a:spcPts val="0"/>
              </a:spcAft>
              <a:buClrTx/>
              <a:buSzTx/>
              <a:buFontTx/>
              <a:buNone/>
              <a:tabLst/>
              <a:defRPr/>
            </a:pPr>
            <a:fld id="{8C8D1B0E-5287-4333-88AC-FEE56A752C9D}" type="datetime1">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S PGothic" panose="020B0600070205080204" pitchFamily="34" charset="-128"/>
                <a:cs typeface="+mn-cs"/>
              </a:rPr>
              <a:pPr marL="0" marR="0" lvl="0" indent="0" algn="r" defTabSz="956909" rtl="0" eaLnBrk="1" fontAlgn="auto" latinLnBrk="0" hangingPunct="1">
                <a:lnSpc>
                  <a:spcPct val="100000"/>
                </a:lnSpc>
                <a:spcBef>
                  <a:spcPts val="0"/>
                </a:spcBef>
                <a:spcAft>
                  <a:spcPts val="0"/>
                </a:spcAft>
                <a:buClrTx/>
                <a:buSzTx/>
                <a:buFontTx/>
                <a:buNone/>
                <a:tabLst/>
                <a:defRPr/>
              </a:pPr>
              <a:t>11/25/2020</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S PGothic" panose="020B0600070205080204" pitchFamily="34" charset="-128"/>
              <a:cs typeface="+mn-cs"/>
            </a:endParaRPr>
          </a:p>
        </p:txBody>
      </p:sp>
      <p:sp>
        <p:nvSpPr>
          <p:cNvPr id="6150" name="Footer Placeholder 2"/>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a:defRPr sz="2500">
                <a:solidFill>
                  <a:schemeClr val="tx1"/>
                </a:solidFill>
                <a:latin typeface="Times" panose="02020603050405020304" pitchFamily="18" charset="0"/>
                <a:ea typeface="MS PGothic" panose="020B0600070205080204" pitchFamily="34" charset="-128"/>
              </a:defRPr>
            </a:lvl1pPr>
            <a:lvl2pPr marL="769473" indent="-295951" defTabSz="956909">
              <a:defRPr sz="2500">
                <a:solidFill>
                  <a:schemeClr val="tx1"/>
                </a:solidFill>
                <a:latin typeface="Times" panose="02020603050405020304" pitchFamily="18" charset="0"/>
                <a:ea typeface="MS PGothic" panose="020B0600070205080204" pitchFamily="34" charset="-128"/>
              </a:defRPr>
            </a:lvl2pPr>
            <a:lvl3pPr marL="1183805" indent="-236761" defTabSz="956909">
              <a:defRPr sz="2500">
                <a:solidFill>
                  <a:schemeClr val="tx1"/>
                </a:solidFill>
                <a:latin typeface="Times" panose="02020603050405020304" pitchFamily="18" charset="0"/>
                <a:ea typeface="MS PGothic" panose="020B0600070205080204" pitchFamily="34" charset="-128"/>
              </a:defRPr>
            </a:lvl3pPr>
            <a:lvl4pPr marL="1657327" indent="-236761" defTabSz="956909">
              <a:defRPr sz="2500">
                <a:solidFill>
                  <a:schemeClr val="tx1"/>
                </a:solidFill>
                <a:latin typeface="Times" panose="02020603050405020304" pitchFamily="18" charset="0"/>
                <a:ea typeface="MS PGothic" panose="020B0600070205080204" pitchFamily="34" charset="-128"/>
              </a:defRPr>
            </a:lvl4pPr>
            <a:lvl5pPr marL="2130849" indent="-236761" defTabSz="956909">
              <a:defRPr sz="2500">
                <a:solidFill>
                  <a:schemeClr val="tx1"/>
                </a:solidFill>
                <a:latin typeface="Times" panose="02020603050405020304" pitchFamily="18" charset="0"/>
                <a:ea typeface="MS PGothic" panose="020B0600070205080204" pitchFamily="34" charset="-128"/>
              </a:defRPr>
            </a:lvl5pPr>
            <a:lvl6pPr marL="2604371"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077893"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551415"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024937"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pPr marL="0" marR="0" lvl="0" indent="0" algn="l" defTabSz="956909"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36860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B63397-3208-470E-9322-BFDE4B95D444}"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06E5E-BA54-4252-8EF0-8F493878ED69}" type="slidenum">
              <a:rPr lang="en-US" smtClean="0"/>
              <a:t>‹#›</a:t>
            </a:fld>
            <a:endParaRPr lang="en-US"/>
          </a:p>
        </p:txBody>
      </p:sp>
    </p:spTree>
    <p:extLst>
      <p:ext uri="{BB962C8B-B14F-4D97-AF65-F5344CB8AC3E}">
        <p14:creationId xmlns:p14="http://schemas.microsoft.com/office/powerpoint/2010/main" val="4169247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B63397-3208-470E-9322-BFDE4B95D444}"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06E5E-BA54-4252-8EF0-8F493878ED69}" type="slidenum">
              <a:rPr lang="en-US" smtClean="0"/>
              <a:t>‹#›</a:t>
            </a:fld>
            <a:endParaRPr lang="en-US"/>
          </a:p>
        </p:txBody>
      </p:sp>
    </p:spTree>
    <p:extLst>
      <p:ext uri="{BB962C8B-B14F-4D97-AF65-F5344CB8AC3E}">
        <p14:creationId xmlns:p14="http://schemas.microsoft.com/office/powerpoint/2010/main" val="249235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B63397-3208-470E-9322-BFDE4B95D444}"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06E5E-BA54-4252-8EF0-8F493878ED69}" type="slidenum">
              <a:rPr lang="en-US" smtClean="0"/>
              <a:t>‹#›</a:t>
            </a:fld>
            <a:endParaRPr lang="en-US"/>
          </a:p>
        </p:txBody>
      </p:sp>
    </p:spTree>
    <p:extLst>
      <p:ext uri="{BB962C8B-B14F-4D97-AF65-F5344CB8AC3E}">
        <p14:creationId xmlns:p14="http://schemas.microsoft.com/office/powerpoint/2010/main" val="3027664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B63397-3208-470E-9322-BFDE4B95D444}"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06E5E-BA54-4252-8EF0-8F493878ED69}" type="slidenum">
              <a:rPr lang="en-US" smtClean="0"/>
              <a:t>‹#›</a:t>
            </a:fld>
            <a:endParaRPr lang="en-US"/>
          </a:p>
        </p:txBody>
      </p:sp>
    </p:spTree>
    <p:extLst>
      <p:ext uri="{BB962C8B-B14F-4D97-AF65-F5344CB8AC3E}">
        <p14:creationId xmlns:p14="http://schemas.microsoft.com/office/powerpoint/2010/main" val="366786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B63397-3208-470E-9322-BFDE4B95D444}"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06E5E-BA54-4252-8EF0-8F493878ED69}" type="slidenum">
              <a:rPr lang="en-US" smtClean="0"/>
              <a:t>‹#›</a:t>
            </a:fld>
            <a:endParaRPr lang="en-US"/>
          </a:p>
        </p:txBody>
      </p:sp>
    </p:spTree>
    <p:extLst>
      <p:ext uri="{BB962C8B-B14F-4D97-AF65-F5344CB8AC3E}">
        <p14:creationId xmlns:p14="http://schemas.microsoft.com/office/powerpoint/2010/main" val="388332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B63397-3208-470E-9322-BFDE4B95D444}"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06E5E-BA54-4252-8EF0-8F493878ED69}" type="slidenum">
              <a:rPr lang="en-US" smtClean="0"/>
              <a:t>‹#›</a:t>
            </a:fld>
            <a:endParaRPr lang="en-US"/>
          </a:p>
        </p:txBody>
      </p:sp>
    </p:spTree>
    <p:extLst>
      <p:ext uri="{BB962C8B-B14F-4D97-AF65-F5344CB8AC3E}">
        <p14:creationId xmlns:p14="http://schemas.microsoft.com/office/powerpoint/2010/main" val="32140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B63397-3208-470E-9322-BFDE4B95D444}" type="datetimeFigureOut">
              <a:rPr lang="en-US" smtClean="0"/>
              <a:t>11/25/2020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06E5E-BA54-4252-8EF0-8F493878ED69}" type="slidenum">
              <a:rPr lang="en-US" smtClean="0"/>
              <a:t>‹#›</a:t>
            </a:fld>
            <a:endParaRPr lang="en-US"/>
          </a:p>
        </p:txBody>
      </p:sp>
    </p:spTree>
    <p:extLst>
      <p:ext uri="{BB962C8B-B14F-4D97-AF65-F5344CB8AC3E}">
        <p14:creationId xmlns:p14="http://schemas.microsoft.com/office/powerpoint/2010/main" val="401013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B63397-3208-470E-9322-BFDE4B95D444}" type="datetimeFigureOut">
              <a:rPr lang="en-US" smtClean="0"/>
              <a:t>11/25/2020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306E5E-BA54-4252-8EF0-8F493878ED69}" type="slidenum">
              <a:rPr lang="en-US" smtClean="0"/>
              <a:t>‹#›</a:t>
            </a:fld>
            <a:endParaRPr lang="en-US"/>
          </a:p>
        </p:txBody>
      </p:sp>
    </p:spTree>
    <p:extLst>
      <p:ext uri="{BB962C8B-B14F-4D97-AF65-F5344CB8AC3E}">
        <p14:creationId xmlns:p14="http://schemas.microsoft.com/office/powerpoint/2010/main" val="3655838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63397-3208-470E-9322-BFDE4B95D444}" type="datetimeFigureOut">
              <a:rPr lang="en-US" smtClean="0"/>
              <a:t>11/25/2020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06E5E-BA54-4252-8EF0-8F493878ED69}" type="slidenum">
              <a:rPr lang="en-US" smtClean="0"/>
              <a:t>‹#›</a:t>
            </a:fld>
            <a:endParaRPr lang="en-US"/>
          </a:p>
        </p:txBody>
      </p:sp>
    </p:spTree>
    <p:extLst>
      <p:ext uri="{BB962C8B-B14F-4D97-AF65-F5344CB8AC3E}">
        <p14:creationId xmlns:p14="http://schemas.microsoft.com/office/powerpoint/2010/main" val="157413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B63397-3208-470E-9322-BFDE4B95D444}"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06E5E-BA54-4252-8EF0-8F493878ED69}" type="slidenum">
              <a:rPr lang="en-US" smtClean="0"/>
              <a:t>‹#›</a:t>
            </a:fld>
            <a:endParaRPr lang="en-US"/>
          </a:p>
        </p:txBody>
      </p:sp>
    </p:spTree>
    <p:extLst>
      <p:ext uri="{BB962C8B-B14F-4D97-AF65-F5344CB8AC3E}">
        <p14:creationId xmlns:p14="http://schemas.microsoft.com/office/powerpoint/2010/main" val="26786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B63397-3208-470E-9322-BFDE4B95D444}"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06E5E-BA54-4252-8EF0-8F493878ED69}" type="slidenum">
              <a:rPr lang="en-US" smtClean="0"/>
              <a:t>‹#›</a:t>
            </a:fld>
            <a:endParaRPr lang="en-US"/>
          </a:p>
        </p:txBody>
      </p:sp>
    </p:spTree>
    <p:extLst>
      <p:ext uri="{BB962C8B-B14F-4D97-AF65-F5344CB8AC3E}">
        <p14:creationId xmlns:p14="http://schemas.microsoft.com/office/powerpoint/2010/main" val="329080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63397-3208-470E-9322-BFDE4B95D444}" type="datetimeFigureOut">
              <a:rPr lang="en-US" smtClean="0"/>
              <a:t>11/25/2020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06E5E-BA54-4252-8EF0-8F493878ED69}" type="slidenum">
              <a:rPr lang="en-US" smtClean="0"/>
              <a:t>‹#›</a:t>
            </a:fld>
            <a:endParaRPr lang="en-US"/>
          </a:p>
        </p:txBody>
      </p:sp>
    </p:spTree>
    <p:extLst>
      <p:ext uri="{BB962C8B-B14F-4D97-AF65-F5344CB8AC3E}">
        <p14:creationId xmlns:p14="http://schemas.microsoft.com/office/powerpoint/2010/main" val="2026143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7F2DEB-43CD-F04E-B7D6-277731EDF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66423E5-DFBE-5B47-AC03-E4D227C3F1BF}"/>
              </a:ext>
            </a:extLst>
          </p:cNvPr>
          <p:cNvSpPr/>
          <p:nvPr/>
        </p:nvSpPr>
        <p:spPr>
          <a:xfrm>
            <a:off x="1211580" y="2354400"/>
            <a:ext cx="9532620" cy="177183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211580" y="2566381"/>
            <a:ext cx="9532620" cy="1901637"/>
          </a:xfrm>
        </p:spPr>
        <p:txBody>
          <a:bodyPr anchor="t">
            <a:noAutofit/>
          </a:bodyPr>
          <a:lstStyle/>
          <a:p>
            <a:r>
              <a:rPr lang="en-US" sz="5400" b="1" dirty="0" smtClean="0">
                <a:ln w="19050">
                  <a:solidFill>
                    <a:schemeClr val="accent2">
                      <a:lumMod val="60000"/>
                      <a:lumOff val="40000"/>
                    </a:schemeClr>
                  </a:solidFill>
                </a:ln>
                <a:effectLst>
                  <a:outerShdw blurRad="50800" dist="38100" dir="2700000" algn="tl" rotWithShape="0">
                    <a:prstClr val="black">
                      <a:alpha val="40000"/>
                    </a:prstClr>
                  </a:outerShdw>
                </a:effectLst>
                <a:latin typeface="+mn-lt"/>
              </a:rPr>
              <a:t>Microbiological Testing of Foods:</a:t>
            </a:r>
            <a:br>
              <a:rPr lang="en-US" sz="5400" b="1" dirty="0" smtClean="0">
                <a:ln w="19050">
                  <a:solidFill>
                    <a:schemeClr val="accent2">
                      <a:lumMod val="60000"/>
                      <a:lumOff val="40000"/>
                    </a:schemeClr>
                  </a:solidFill>
                </a:ln>
                <a:effectLst>
                  <a:outerShdw blurRad="50800" dist="38100" dir="2700000" algn="tl" rotWithShape="0">
                    <a:prstClr val="black">
                      <a:alpha val="40000"/>
                    </a:prstClr>
                  </a:outerShdw>
                </a:effectLst>
                <a:latin typeface="+mn-lt"/>
              </a:rPr>
            </a:br>
            <a:r>
              <a:rPr lang="en-US" sz="4800" b="1" dirty="0" smtClean="0">
                <a:ln w="19050">
                  <a:solidFill>
                    <a:schemeClr val="accent2">
                      <a:lumMod val="60000"/>
                      <a:lumOff val="40000"/>
                    </a:schemeClr>
                  </a:solidFill>
                </a:ln>
                <a:effectLst>
                  <a:outerShdw blurRad="50800" dist="38100" dir="2700000" algn="tl" rotWithShape="0">
                    <a:prstClr val="black">
                      <a:alpha val="40000"/>
                    </a:prstClr>
                  </a:outerShdw>
                </a:effectLst>
                <a:latin typeface="+mn-lt"/>
              </a:rPr>
              <a:t>Target Microorganisms</a:t>
            </a:r>
            <a:endParaRPr lang="en-US" sz="48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38747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B3F013-AA88-AE4C-AE2F-F47886986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0" y="365125"/>
            <a:ext cx="12192000" cy="1325563"/>
          </a:xfrm>
        </p:spPr>
        <p:txBody>
          <a:bodyPr>
            <a:noAutofit/>
          </a:bodyPr>
          <a:lstStyle/>
          <a:p>
            <a:pPr algn="ctr">
              <a:defRPr/>
            </a:pPr>
            <a:r>
              <a:rPr lang="en-US" sz="54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t>What microorganisms should </a:t>
            </a:r>
            <a:br>
              <a:rPr lang="en-US" sz="54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br>
            <a:r>
              <a:rPr lang="en-US" sz="54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t>be tested for and when?</a:t>
            </a:r>
          </a:p>
        </p:txBody>
      </p:sp>
      <p:sp>
        <p:nvSpPr>
          <p:cNvPr id="3" name="Content Placeholder 2"/>
          <p:cNvSpPr>
            <a:spLocks noGrp="1"/>
          </p:cNvSpPr>
          <p:nvPr>
            <p:ph idx="1"/>
          </p:nvPr>
        </p:nvSpPr>
        <p:spPr>
          <a:xfrm>
            <a:off x="838199" y="2150576"/>
            <a:ext cx="6283271" cy="4707423"/>
          </a:xfrm>
        </p:spPr>
        <p:txBody>
          <a:bodyPr/>
          <a:lstStyle/>
          <a:p>
            <a:r>
              <a:rPr lang="en-US" b="1" dirty="0"/>
              <a:t>Target microorganism</a:t>
            </a:r>
          </a:p>
          <a:p>
            <a:pPr lvl="1"/>
            <a:r>
              <a:rPr lang="en-US" dirty="0"/>
              <a:t>Utility microorganism</a:t>
            </a:r>
          </a:p>
          <a:p>
            <a:pPr lvl="1"/>
            <a:r>
              <a:rPr lang="en-US" dirty="0"/>
              <a:t>Indicator microorganism</a:t>
            </a:r>
          </a:p>
          <a:p>
            <a:pPr lvl="1"/>
            <a:r>
              <a:rPr lang="en-US" dirty="0"/>
              <a:t>Pathogenic microorganism</a:t>
            </a:r>
          </a:p>
          <a:p>
            <a:r>
              <a:rPr lang="en-US" b="1" dirty="0"/>
              <a:t>Product stage</a:t>
            </a:r>
          </a:p>
          <a:p>
            <a:pPr lvl="1"/>
            <a:r>
              <a:rPr lang="en-US" dirty="0"/>
              <a:t>Final product</a:t>
            </a:r>
          </a:p>
          <a:p>
            <a:pPr lvl="1"/>
            <a:r>
              <a:rPr lang="en-US" dirty="0"/>
              <a:t>Ingredients</a:t>
            </a:r>
          </a:p>
          <a:p>
            <a:pPr lvl="1"/>
            <a:r>
              <a:rPr lang="en-US" dirty="0"/>
              <a:t>In-process</a:t>
            </a:r>
          </a:p>
          <a:p>
            <a:pPr lvl="1"/>
            <a:r>
              <a:rPr lang="en-US" dirty="0"/>
              <a:t>Environmental samples</a:t>
            </a:r>
          </a:p>
        </p:txBody>
      </p:sp>
      <p:pic>
        <p:nvPicPr>
          <p:cNvPr id="4" name="Picture 3">
            <a:extLst>
              <a:ext uri="{FF2B5EF4-FFF2-40B4-BE49-F238E27FC236}">
                <a16:creationId xmlns:a16="http://schemas.microsoft.com/office/drawing/2014/main" id="{5175C6C5-4C05-814A-A418-366FC58E7E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9570" y="2668666"/>
            <a:ext cx="2987908" cy="20049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475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6F7D5A-1B42-2A48-9298-3F8D68D253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3535" y="1690688"/>
            <a:ext cx="3700633" cy="3700633"/>
          </a:xfrm>
          <a:prstGeom prst="rect">
            <a:avLst/>
          </a:prstGeom>
        </p:spPr>
      </p:pic>
      <p:sp>
        <p:nvSpPr>
          <p:cNvPr id="2" name="Title 1"/>
          <p:cNvSpPr>
            <a:spLocks noGrp="1"/>
          </p:cNvSpPr>
          <p:nvPr>
            <p:ph type="title"/>
          </p:nvPr>
        </p:nvSpPr>
        <p:spPr/>
        <p:txBody>
          <a:bodyPr>
            <a:normAutofit/>
          </a:bodyPr>
          <a:lstStyle/>
          <a:p>
            <a:pPr algn="ctr">
              <a:defRPr/>
            </a:pPr>
            <a:r>
              <a:rPr lang="en-US" sz="54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t>Utility microorganism testing</a:t>
            </a:r>
          </a:p>
        </p:txBody>
      </p:sp>
      <p:sp>
        <p:nvSpPr>
          <p:cNvPr id="3" name="Content Placeholder 2"/>
          <p:cNvSpPr>
            <a:spLocks noGrp="1"/>
          </p:cNvSpPr>
          <p:nvPr>
            <p:ph idx="1"/>
          </p:nvPr>
        </p:nvSpPr>
        <p:spPr/>
        <p:txBody>
          <a:bodyPr>
            <a:normAutofit/>
          </a:bodyPr>
          <a:lstStyle/>
          <a:p>
            <a:r>
              <a:rPr lang="en-US" dirty="0"/>
              <a:t>Uses:</a:t>
            </a:r>
          </a:p>
          <a:p>
            <a:pPr lvl="1"/>
            <a:r>
              <a:rPr lang="en-US" dirty="0"/>
              <a:t>General contamination</a:t>
            </a:r>
          </a:p>
          <a:p>
            <a:pPr lvl="1"/>
            <a:r>
              <a:rPr lang="en-US" dirty="0"/>
              <a:t>Incipient spoilage</a:t>
            </a:r>
          </a:p>
          <a:p>
            <a:pPr lvl="1"/>
            <a:r>
              <a:rPr lang="en-US" dirty="0"/>
              <a:t>Reduced shelf life</a:t>
            </a:r>
          </a:p>
          <a:p>
            <a:endParaRPr lang="en-US" sz="1100" dirty="0"/>
          </a:p>
          <a:p>
            <a:r>
              <a:rPr lang="en-US" dirty="0"/>
              <a:t>Types of tests:</a:t>
            </a:r>
          </a:p>
          <a:p>
            <a:pPr lvl="1"/>
            <a:r>
              <a:rPr lang="en-US" dirty="0"/>
              <a:t>Direct microscopic counts</a:t>
            </a:r>
          </a:p>
          <a:p>
            <a:pPr lvl="1"/>
            <a:r>
              <a:rPr lang="en-US" dirty="0"/>
              <a:t>Yeast and mold counts</a:t>
            </a:r>
          </a:p>
          <a:p>
            <a:pPr lvl="1"/>
            <a:r>
              <a:rPr lang="en-US" dirty="0"/>
              <a:t>Aerobic plate counts</a:t>
            </a:r>
          </a:p>
          <a:p>
            <a:pPr lvl="1"/>
            <a:r>
              <a:rPr lang="en-US" dirty="0"/>
              <a:t>Others (specialized for specific types of spoilage microorganisms)</a:t>
            </a:r>
          </a:p>
        </p:txBody>
      </p:sp>
    </p:spTree>
    <p:extLst>
      <p:ext uri="{BB962C8B-B14F-4D97-AF65-F5344CB8AC3E}">
        <p14:creationId xmlns:p14="http://schemas.microsoft.com/office/powerpoint/2010/main" val="324777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5D7572-EE23-4046-9E74-7C177B156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defRPr/>
            </a:pPr>
            <a:r>
              <a:rPr lang="en-US" sz="54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t>Indicator microorganism testing</a:t>
            </a:r>
          </a:p>
        </p:txBody>
      </p:sp>
      <p:sp>
        <p:nvSpPr>
          <p:cNvPr id="3" name="Content Placeholder 2"/>
          <p:cNvSpPr>
            <a:spLocks noGrp="1"/>
          </p:cNvSpPr>
          <p:nvPr>
            <p:ph idx="1"/>
          </p:nvPr>
        </p:nvSpPr>
        <p:spPr>
          <a:xfrm>
            <a:off x="838200" y="1619250"/>
            <a:ext cx="10515600" cy="5129173"/>
          </a:xfrm>
        </p:spPr>
        <p:txBody>
          <a:bodyPr>
            <a:normAutofit fontScale="40000" lnSpcReduction="20000"/>
          </a:bodyPr>
          <a:lstStyle/>
          <a:p>
            <a:r>
              <a:rPr lang="en-US" sz="6000" b="1" dirty="0"/>
              <a:t>Non-pathogenic microorganisms that may indicate presence of a pathogen</a:t>
            </a:r>
          </a:p>
          <a:p>
            <a:r>
              <a:rPr lang="en-US" sz="6000" b="1" dirty="0"/>
              <a:t>Relationship between pathogen and indicator are not universal</a:t>
            </a:r>
          </a:p>
          <a:p>
            <a:pPr marL="0" indent="0">
              <a:buNone/>
            </a:pPr>
            <a:endParaRPr lang="en-US" sz="4600" b="1" dirty="0"/>
          </a:p>
          <a:p>
            <a:r>
              <a:rPr lang="en-US" sz="5000" dirty="0"/>
              <a:t>Uses:</a:t>
            </a:r>
          </a:p>
          <a:p>
            <a:pPr lvl="1"/>
            <a:r>
              <a:rPr lang="en-US" sz="5000" dirty="0"/>
              <a:t>Trend analysis</a:t>
            </a:r>
          </a:p>
          <a:p>
            <a:pPr lvl="1"/>
            <a:r>
              <a:rPr lang="en-US" sz="5000" dirty="0"/>
              <a:t>Verification of process control</a:t>
            </a:r>
          </a:p>
          <a:p>
            <a:pPr lvl="1"/>
            <a:r>
              <a:rPr lang="en-US" sz="5000" dirty="0"/>
              <a:t>Efficacy of cleaning and sanitation</a:t>
            </a:r>
          </a:p>
          <a:p>
            <a:pPr lvl="1"/>
            <a:r>
              <a:rPr lang="en-US" sz="5000" dirty="0"/>
              <a:t>Investigational sampling</a:t>
            </a:r>
          </a:p>
          <a:p>
            <a:endParaRPr lang="en-US" sz="5000" dirty="0"/>
          </a:p>
          <a:p>
            <a:r>
              <a:rPr lang="en-US" sz="5000" dirty="0"/>
              <a:t>Types of indicators:</a:t>
            </a:r>
          </a:p>
          <a:p>
            <a:pPr lvl="1"/>
            <a:r>
              <a:rPr lang="en-US" sz="5000" dirty="0"/>
              <a:t>Enterobacteriaceae</a:t>
            </a:r>
          </a:p>
          <a:p>
            <a:pPr lvl="1"/>
            <a:r>
              <a:rPr lang="en-US" sz="5000" dirty="0"/>
              <a:t>Coliforms</a:t>
            </a:r>
          </a:p>
          <a:p>
            <a:pPr lvl="1"/>
            <a:r>
              <a:rPr lang="en-US" sz="5000" dirty="0"/>
              <a:t>Fecal coliforms</a:t>
            </a:r>
          </a:p>
          <a:p>
            <a:pPr lvl="1"/>
            <a:r>
              <a:rPr lang="en-US" sz="5000" dirty="0"/>
              <a:t>Generic </a:t>
            </a:r>
            <a:r>
              <a:rPr lang="en-US" sz="5000" i="1" dirty="0"/>
              <a:t>Escherichia coli</a:t>
            </a:r>
          </a:p>
          <a:p>
            <a:pPr lvl="1"/>
            <a:r>
              <a:rPr lang="en-US" sz="5000" dirty="0"/>
              <a:t>Others</a:t>
            </a:r>
          </a:p>
        </p:txBody>
      </p:sp>
      <p:grpSp>
        <p:nvGrpSpPr>
          <p:cNvPr id="11" name="Group 10"/>
          <p:cNvGrpSpPr/>
          <p:nvPr/>
        </p:nvGrpSpPr>
        <p:grpSpPr>
          <a:xfrm>
            <a:off x="7418614" y="2472135"/>
            <a:ext cx="3657600" cy="3685349"/>
            <a:chOff x="7418614" y="2472135"/>
            <a:chExt cx="3657600" cy="3685349"/>
          </a:xfrm>
        </p:grpSpPr>
        <p:sp>
          <p:nvSpPr>
            <p:cNvPr id="4" name="Oval 3"/>
            <p:cNvSpPr/>
            <p:nvPr/>
          </p:nvSpPr>
          <p:spPr>
            <a:xfrm>
              <a:off x="7418614" y="2472135"/>
              <a:ext cx="3657600" cy="3657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p:cNvSpPr/>
            <p:nvPr/>
          </p:nvSpPr>
          <p:spPr>
            <a:xfrm>
              <a:off x="7875814" y="3386535"/>
              <a:ext cx="2743200" cy="2743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8" name="Oval 7"/>
            <p:cNvSpPr/>
            <p:nvPr/>
          </p:nvSpPr>
          <p:spPr>
            <a:xfrm>
              <a:off x="8153400" y="3843735"/>
              <a:ext cx="2286000" cy="2286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9" name="Oval 8"/>
            <p:cNvSpPr/>
            <p:nvPr/>
          </p:nvSpPr>
          <p:spPr>
            <a:xfrm>
              <a:off x="8373090" y="4328684"/>
              <a:ext cx="1828800" cy="18288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10" name="Oval 9"/>
            <p:cNvSpPr/>
            <p:nvPr/>
          </p:nvSpPr>
          <p:spPr>
            <a:xfrm>
              <a:off x="8610600" y="4785884"/>
              <a:ext cx="1371600" cy="1371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grpSp>
      <p:sp>
        <p:nvSpPr>
          <p:cNvPr id="12" name="TextBox 11"/>
          <p:cNvSpPr txBox="1"/>
          <p:nvPr/>
        </p:nvSpPr>
        <p:spPr>
          <a:xfrm>
            <a:off x="8144490" y="2652482"/>
            <a:ext cx="2286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Enterobactericeae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8104414" y="3506763"/>
            <a:ext cx="2286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Total Coliform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8202386" y="4034889"/>
            <a:ext cx="2286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Fecal Coliform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8185571" y="4492089"/>
            <a:ext cx="2286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Generic </a:t>
            </a:r>
            <a:r>
              <a:rPr kumimoji="0" lang="en-US" sz="1800" b="0" i="1" u="none" strike="noStrike" kern="1200" cap="none" spc="0" normalizeH="0" baseline="0" noProof="0" dirty="0" smtClean="0">
                <a:ln>
                  <a:noFill/>
                </a:ln>
                <a:solidFill>
                  <a:prstClr val="black"/>
                </a:solidFill>
                <a:effectLst/>
                <a:uLnTx/>
                <a:uFillTx/>
                <a:latin typeface="Calibri" panose="020F0502020204030204"/>
                <a:ea typeface="+mn-ea"/>
                <a:cs typeface="+mn-cs"/>
              </a:rPr>
              <a:t>E. coli</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8144490" y="5289014"/>
            <a:ext cx="2286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Pathogenic </a:t>
            </a:r>
            <a:r>
              <a:rPr kumimoji="0" lang="en-US" sz="1800" b="0" i="1" u="none" strike="noStrike" kern="1200" cap="none" spc="0" normalizeH="0" baseline="0" noProof="0" dirty="0" smtClean="0">
                <a:ln>
                  <a:noFill/>
                </a:ln>
                <a:solidFill>
                  <a:srgbClr val="FF0000"/>
                </a:solidFill>
                <a:effectLst/>
                <a:uLnTx/>
                <a:uFillTx/>
                <a:latin typeface="Calibri" panose="020F0502020204030204"/>
                <a:ea typeface="+mn-ea"/>
                <a:cs typeface="+mn-cs"/>
              </a:rPr>
              <a:t>E. coli</a:t>
            </a:r>
            <a:endPar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TextBox 16"/>
          <p:cNvSpPr txBox="1"/>
          <p:nvPr/>
        </p:nvSpPr>
        <p:spPr>
          <a:xfrm>
            <a:off x="7606393" y="3026719"/>
            <a:ext cx="33800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Calibri" panose="020F0502020204030204"/>
                <a:ea typeface="+mn-ea"/>
                <a:cs typeface="+mn-cs"/>
              </a:rPr>
              <a:t>Pathogenic </a:t>
            </a:r>
            <a:r>
              <a:rPr kumimoji="0" lang="en-US" sz="1400" b="0" i="1" u="none" strike="noStrike" kern="1200" cap="none" spc="0" normalizeH="0" baseline="0" noProof="0" dirty="0" smtClean="0">
                <a:ln>
                  <a:noFill/>
                </a:ln>
                <a:solidFill>
                  <a:srgbClr val="FF0000"/>
                </a:solidFill>
                <a:effectLst/>
                <a:uLnTx/>
                <a:uFillTx/>
                <a:latin typeface="Calibri" panose="020F0502020204030204"/>
                <a:ea typeface="+mn-ea"/>
                <a:cs typeface="+mn-cs"/>
              </a:rPr>
              <a:t>E. coli, Salmonella, </a:t>
            </a:r>
            <a:r>
              <a:rPr kumimoji="0" lang="en-US" sz="1400" b="0" i="1" u="none" strike="noStrike" kern="1200" cap="none" spc="0" normalizeH="0" baseline="0" noProof="0" dirty="0" err="1" smtClean="0">
                <a:ln>
                  <a:noFill/>
                </a:ln>
                <a:solidFill>
                  <a:srgbClr val="FF0000"/>
                </a:solidFill>
                <a:effectLst/>
                <a:uLnTx/>
                <a:uFillTx/>
                <a:latin typeface="Calibri" panose="020F0502020204030204"/>
                <a:ea typeface="+mn-ea"/>
                <a:cs typeface="+mn-cs"/>
              </a:rPr>
              <a:t>Shigella</a:t>
            </a:r>
            <a:endParaRPr kumimoji="0" lang="en-US" sz="1400" b="0"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74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fade">
                                      <p:cBhvr>
                                        <p:cTn id="6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0D2F52-336B-C549-9BAD-112863F69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981200"/>
            <a:ext cx="6400800" cy="4876800"/>
          </a:xfrm>
          <a:prstGeom prst="rect">
            <a:avLst/>
          </a:prstGeom>
        </p:spPr>
      </p:pic>
      <p:sp>
        <p:nvSpPr>
          <p:cNvPr id="2" name="Title 1"/>
          <p:cNvSpPr>
            <a:spLocks noGrp="1"/>
          </p:cNvSpPr>
          <p:nvPr>
            <p:ph type="title"/>
          </p:nvPr>
        </p:nvSpPr>
        <p:spPr/>
        <p:txBody>
          <a:bodyPr>
            <a:normAutofit/>
          </a:bodyPr>
          <a:lstStyle/>
          <a:p>
            <a:pPr algn="ctr">
              <a:defRPr/>
            </a:pPr>
            <a:r>
              <a:rPr lang="en-US" sz="54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t>Pathogenic microorganism testing</a:t>
            </a:r>
          </a:p>
        </p:txBody>
      </p:sp>
      <p:sp>
        <p:nvSpPr>
          <p:cNvPr id="3" name="Content Placeholder 2"/>
          <p:cNvSpPr>
            <a:spLocks noGrp="1"/>
          </p:cNvSpPr>
          <p:nvPr>
            <p:ph idx="1"/>
          </p:nvPr>
        </p:nvSpPr>
        <p:spPr/>
        <p:txBody>
          <a:bodyPr/>
          <a:lstStyle/>
          <a:p>
            <a:r>
              <a:rPr lang="en-US" dirty="0"/>
              <a:t>Direct testing for the pathogen of concern</a:t>
            </a:r>
          </a:p>
          <a:p>
            <a:pPr marL="0" indent="0">
              <a:buNone/>
            </a:pPr>
            <a:endParaRPr lang="en-US" dirty="0"/>
          </a:p>
          <a:p>
            <a:r>
              <a:rPr lang="en-US" dirty="0"/>
              <a:t>Pathogens tested:</a:t>
            </a:r>
          </a:p>
          <a:p>
            <a:pPr lvl="1"/>
            <a:r>
              <a:rPr lang="en-US" i="1" dirty="0"/>
              <a:t>Escherichia coli </a:t>
            </a:r>
            <a:r>
              <a:rPr lang="en-US" dirty="0"/>
              <a:t>O157:H7</a:t>
            </a:r>
          </a:p>
          <a:p>
            <a:pPr lvl="1"/>
            <a:r>
              <a:rPr lang="en-US" i="1" dirty="0"/>
              <a:t>Salmonella</a:t>
            </a:r>
            <a:r>
              <a:rPr lang="en-US" dirty="0"/>
              <a:t> spp.</a:t>
            </a:r>
          </a:p>
          <a:p>
            <a:pPr lvl="1"/>
            <a:r>
              <a:rPr lang="en-US" i="1" dirty="0"/>
              <a:t>Listeria monocytogenes</a:t>
            </a:r>
          </a:p>
          <a:p>
            <a:pPr lvl="1"/>
            <a:r>
              <a:rPr lang="en-US" dirty="0"/>
              <a:t>others</a:t>
            </a:r>
          </a:p>
          <a:p>
            <a:endParaRPr lang="en-US" dirty="0"/>
          </a:p>
        </p:txBody>
      </p:sp>
    </p:spTree>
    <p:extLst>
      <p:ext uri="{BB962C8B-B14F-4D97-AF65-F5344CB8AC3E}">
        <p14:creationId xmlns:p14="http://schemas.microsoft.com/office/powerpoint/2010/main" val="330744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F3A7FA-AD41-4C44-B197-79F183971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54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t>Summary</a:t>
            </a:r>
          </a:p>
        </p:txBody>
      </p:sp>
      <p:sp>
        <p:nvSpPr>
          <p:cNvPr id="3" name="Content Placeholder 2"/>
          <p:cNvSpPr>
            <a:spLocks noGrp="1"/>
          </p:cNvSpPr>
          <p:nvPr>
            <p:ph idx="1"/>
          </p:nvPr>
        </p:nvSpPr>
        <p:spPr/>
        <p:txBody>
          <a:bodyPr>
            <a:normAutofit/>
          </a:bodyPr>
          <a:lstStyle/>
          <a:p>
            <a:r>
              <a:rPr lang="en-US" sz="3200" dirty="0" smtClean="0"/>
              <a:t>Utility microorganisms testing (APC, yeast and mold counts) are used for routine product and environmental testing</a:t>
            </a:r>
          </a:p>
          <a:p>
            <a:r>
              <a:rPr lang="en-US" sz="3200" dirty="0" smtClean="0"/>
              <a:t>Indicator microorganisms are used to determine if a pathogen might be present in food or the environment</a:t>
            </a:r>
          </a:p>
          <a:p>
            <a:r>
              <a:rPr lang="en-US" sz="3200" dirty="0" smtClean="0"/>
              <a:t>Direct pathogen tests are used to determine if a pathogen is present in food or the environment</a:t>
            </a:r>
            <a:endParaRPr lang="en-US" sz="3200" dirty="0"/>
          </a:p>
          <a:p>
            <a:pPr marL="0" indent="0">
              <a:buNone/>
            </a:pPr>
            <a:endParaRPr lang="en-US" dirty="0"/>
          </a:p>
          <a:p>
            <a:endParaRPr lang="en-US" dirty="0"/>
          </a:p>
        </p:txBody>
      </p:sp>
    </p:spTree>
    <p:extLst>
      <p:ext uri="{BB962C8B-B14F-4D97-AF65-F5344CB8AC3E}">
        <p14:creationId xmlns:p14="http://schemas.microsoft.com/office/powerpoint/2010/main" val="22349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p:txBody>
          <a:bodyPr/>
          <a:lstStyle/>
          <a:p>
            <a:pPr eaLnBrk="1" hangingPunct="1">
              <a:defRPr/>
            </a:pPr>
            <a:r>
              <a:rPr lang="en-US" altLang="en-US" dirty="0">
                <a:effectLst>
                  <a:outerShdw blurRad="38100" dist="38100" dir="2700000" algn="tl">
                    <a:srgbClr val="C0C0C0"/>
                  </a:outerShdw>
                </a:effectLst>
                <a:latin typeface="Arial" charset="0"/>
                <a:ea typeface="MS PGothic" charset="-128"/>
              </a:rPr>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8" y="686506"/>
            <a:ext cx="2170613" cy="830622"/>
          </a:xfrm>
          <a:prstGeom prst="rect">
            <a:avLst/>
          </a:prstGeom>
        </p:spPr>
      </p:pic>
      <p:sp>
        <p:nvSpPr>
          <p:cNvPr id="8" name="Subtitle 1"/>
          <p:cNvSpPr txBox="1">
            <a:spLocks/>
          </p:cNvSpPr>
          <p:nvPr/>
        </p:nvSpPr>
        <p:spPr>
          <a:xfrm>
            <a:off x="0" y="5366656"/>
            <a:ext cx="12192000" cy="14913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defRPr/>
            </a:pPr>
            <a:endParaRPr lang="en-US" sz="2000" dirty="0">
              <a:ea typeface="MS PGothic" charset="0"/>
            </a:endParaRPr>
          </a:p>
          <a:p>
            <a:pPr>
              <a:lnSpc>
                <a:spcPct val="80000"/>
              </a:lnSpc>
              <a:defRPr/>
            </a:pPr>
            <a:r>
              <a:rPr lang="en-US" sz="2000" dirty="0">
                <a:ea typeface="MS PGothic" charset="0"/>
              </a:rPr>
              <a:t>The development of this material was supported by the National Institute of Food and Agriculture, U.S. Department of Agriculture, under award number </a:t>
            </a:r>
            <a:r>
              <a:rPr lang="en-US" sz="2000" dirty="0" smtClean="0">
                <a:ea typeface="MS PGothic" charset="0"/>
              </a:rPr>
              <a:t>2020-70020-32263. </a:t>
            </a:r>
            <a:r>
              <a:rPr lang="en-US" sz="2000" dirty="0">
                <a:ea typeface="MS PGothic" charset="0"/>
              </a:rPr>
              <a:t>USDA is an equal opportunity employer and service provider. Any opinions, findings, conclusions, or recommendations expressed in this publication are those of the author(s) and do not necessarily reflect the view of the U.S. Department of Agriculture</a:t>
            </a:r>
            <a:r>
              <a:rPr lang="en-US" sz="2000" dirty="0" smtClean="0">
                <a:ea typeface="MS PGothic" charset="0"/>
              </a:rPr>
              <a:t>.</a:t>
            </a:r>
          </a:p>
          <a:p>
            <a:pPr>
              <a:lnSpc>
                <a:spcPct val="80000"/>
              </a:lnSpc>
              <a:defRPr/>
            </a:pPr>
            <a:endParaRPr lang="en-US" sz="2800" dirty="0">
              <a:ea typeface="MS PGothic"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0764" y="458466"/>
            <a:ext cx="2200066" cy="115680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8394" y="394764"/>
            <a:ext cx="1753693" cy="112236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9125" y="4200465"/>
            <a:ext cx="3333750" cy="1371600"/>
          </a:xfrm>
          <a:prstGeom prst="rect">
            <a:avLst/>
          </a:prstGeom>
        </p:spPr>
      </p:pic>
      <p:sp>
        <p:nvSpPr>
          <p:cNvPr id="11" name="TextBox 10"/>
          <p:cNvSpPr txBox="1"/>
          <p:nvPr/>
        </p:nvSpPr>
        <p:spPr>
          <a:xfrm>
            <a:off x="0" y="1752926"/>
            <a:ext cx="12192000" cy="2062103"/>
          </a:xfrm>
          <a:prstGeom prst="rect">
            <a:avLst/>
          </a:prstGeom>
          <a:noFill/>
        </p:spPr>
        <p:txBody>
          <a:bodyPr wrap="square" rtlCol="0">
            <a:spAutoFit/>
          </a:bodyPr>
          <a:lstStyle/>
          <a:p>
            <a:pPr algn="ctr">
              <a:lnSpc>
                <a:spcPct val="80000"/>
              </a:lnSpc>
              <a:defRPr/>
            </a:pPr>
            <a:r>
              <a:rPr lang="en-US" sz="2000" dirty="0">
                <a:ea typeface="MS PGothic" charset="0"/>
              </a:rPr>
              <a:t>This information is provided by the authors in good faith, but without warranty. It is intended as an educational resource and not as advice tailored to a specific operation or a substitute for actual federal or state regulations and guidance from FDA or other regulatory agencies. We will not be responsible or liable directly or indirectly for any consequences resulting from use of information provided in this document or resources suggested in this document</a:t>
            </a:r>
            <a:r>
              <a:rPr lang="en-US" sz="2000" dirty="0" smtClean="0">
                <a:ea typeface="MS PGothic" charset="0"/>
              </a:rPr>
              <a:t>.</a:t>
            </a:r>
          </a:p>
          <a:p>
            <a:pPr algn="ctr">
              <a:lnSpc>
                <a:spcPct val="80000"/>
              </a:lnSpc>
              <a:defRPr/>
            </a:pPr>
            <a:endParaRPr lang="en-US" sz="2000" dirty="0">
              <a:ea typeface="MS PGothic" charset="0"/>
            </a:endParaRPr>
          </a:p>
          <a:p>
            <a:pPr algn="ctr">
              <a:lnSpc>
                <a:spcPct val="80000"/>
              </a:lnSpc>
              <a:defRPr/>
            </a:pPr>
            <a:endParaRPr lang="en-US" sz="2000" dirty="0">
              <a:ea typeface="MS PGothic" charset="0"/>
            </a:endParaRPr>
          </a:p>
          <a:p>
            <a:pPr algn="ctr">
              <a:lnSpc>
                <a:spcPct val="80000"/>
              </a:lnSpc>
              <a:defRPr/>
            </a:pPr>
            <a:r>
              <a:rPr lang="en-US" sz="2000" dirty="0">
                <a:ea typeface="MS PGothic" charset="0"/>
              </a:rPr>
              <a:t>This presentation and recording are covered by the University of California Copyright Ownership Policy and were generated by Dr. Erin DiCaprio as Scholarly work</a:t>
            </a:r>
            <a:r>
              <a:rPr lang="en-US" sz="2000" dirty="0" smtClean="0">
                <a:ea typeface="MS PGothic" charset="0"/>
              </a:rPr>
              <a:t>.</a:t>
            </a:r>
            <a:endParaRPr lang="en-US" sz="2000" dirty="0">
              <a:ea typeface="MS PGothic"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4171" y="475688"/>
            <a:ext cx="2918145" cy="112236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4925" y="817297"/>
            <a:ext cx="3341472" cy="464032"/>
          </a:xfrm>
          <a:prstGeom prst="rect">
            <a:avLst/>
          </a:prstGeom>
        </p:spPr>
      </p:pic>
    </p:spTree>
    <p:extLst>
      <p:ext uri="{BB962C8B-B14F-4D97-AF65-F5344CB8AC3E}">
        <p14:creationId xmlns:p14="http://schemas.microsoft.com/office/powerpoint/2010/main" val="984428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1173</Words>
  <Application>Microsoft Office PowerPoint</Application>
  <PresentationFormat>Widescreen</PresentationFormat>
  <Paragraphs>74</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MS PGothic</vt:lpstr>
      <vt:lpstr>Arial</vt:lpstr>
      <vt:lpstr>Calibri</vt:lpstr>
      <vt:lpstr>Calibri Light</vt:lpstr>
      <vt:lpstr>Times</vt:lpstr>
      <vt:lpstr>Office Theme</vt:lpstr>
      <vt:lpstr>Microbiological Testing of Foods: Target Microorganisms</vt:lpstr>
      <vt:lpstr>What microorganisms should  be tested for and when?</vt:lpstr>
      <vt:lpstr>Utility microorganism testing</vt:lpstr>
      <vt:lpstr>Indicator microorganism testing</vt:lpstr>
      <vt:lpstr>Pathogenic microorganism testing</vt:lpstr>
      <vt:lpstr>Summary</vt:lpstr>
      <vt:lpstr> </vt:lpstr>
    </vt:vector>
  </TitlesOfParts>
  <Company>University of California,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Microbiological  Testing of Foods</dc:title>
  <dc:creator>Erin Leigh DiCaprio</dc:creator>
  <cp:lastModifiedBy>Erin Leigh DiCaprio</cp:lastModifiedBy>
  <cp:revision>5</cp:revision>
  <dcterms:created xsi:type="dcterms:W3CDTF">2020-11-25T20:00:26Z</dcterms:created>
  <dcterms:modified xsi:type="dcterms:W3CDTF">2020-11-25T20:39:39Z</dcterms:modified>
</cp:coreProperties>
</file>