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0"/>
  </p:notesMasterIdLst>
  <p:sldIdLst>
    <p:sldId id="263"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Leigh DiCaprio" initials="ELD" lastIdx="3" clrIdx="0">
    <p:extLst>
      <p:ext uri="{19B8F6BF-5375-455C-9EA6-DF929625EA0E}">
        <p15:presenceInfo xmlns:p15="http://schemas.microsoft.com/office/powerpoint/2012/main" userId="S-1-5-21-3516884288-2819916808-3028616173-1927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110" autoAdjust="0"/>
  </p:normalViewPr>
  <p:slideViewPr>
    <p:cSldViewPr snapToGrid="0">
      <p:cViewPr varScale="1">
        <p:scale>
          <a:sx n="47" d="100"/>
          <a:sy n="47" d="100"/>
        </p:scale>
        <p:origin x="14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11T10:20:49.491" idx="2">
    <p:pos x="10" y="10"/>
    <p:text>What parasite is this?  Those relevant to this presentation include Giardia, Cyclospora, Toxoplasma, Trichenella.  I honestly don't know what all stages of those look like.  This image could be one of them.</p:text>
    <p:extLst>
      <p:ext uri="{C676402C-5697-4E1C-873F-D02D1690AC5C}">
        <p15:threadingInfo xmlns:p15="http://schemas.microsoft.com/office/powerpoint/2012/main" timeZoneBias="420"/>
      </p:ext>
    </p:extLst>
  </p:cm>
  <p:cm authorId="1" dt="2019-06-11T10:21:56.009" idx="3">
    <p:pos x="106" y="106"/>
    <p:text>The viruses we are interested in are norovirus, hepatitis A virus.  They look a little different that this image, they don't have surface spikes.  Can we find a image more like that?</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18590-8591-4906-92B3-BE5B2C472FCD}" type="datetimeFigureOut">
              <a:rPr lang="en-US" smtClean="0"/>
              <a:t>11/25/2020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48556-4701-4882-A335-D00074F9D936}" type="slidenum">
              <a:rPr lang="en-US" smtClean="0"/>
              <a:t>‹#›</a:t>
            </a:fld>
            <a:endParaRPr lang="en-US"/>
          </a:p>
        </p:txBody>
      </p:sp>
    </p:spTree>
    <p:extLst>
      <p:ext uri="{BB962C8B-B14F-4D97-AF65-F5344CB8AC3E}">
        <p14:creationId xmlns:p14="http://schemas.microsoft.com/office/powerpoint/2010/main" val="248280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326BC2-CC00-408A-A1BB-6CCC86A61B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36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5DD7E8A8-70E1-40F2-9F13-6DA049F4A7E7}" type="slidenum">
              <a:rPr lang="en-US" altLang="en-US" sz="1200"/>
              <a:pPr/>
              <a:t>2</a:t>
            </a:fld>
            <a:endParaRPr lang="en-US" altLang="en-US" sz="1200"/>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Times" panose="02020603050405020304" pitchFamily="18" charset="0"/>
              </a:rPr>
              <a:t>The field of microbiology includes diverse organisms from different domains of life.  Parasites, fungi, and yeasts represent eukaryotic, organisms with a nucleus within their cells.  They may be unicellular or</a:t>
            </a:r>
            <a:r>
              <a:rPr lang="en-US" altLang="en-US" baseline="0" dirty="0" smtClean="0">
                <a:latin typeface="Times" panose="02020603050405020304" pitchFamily="18" charset="0"/>
              </a:rPr>
              <a:t> multicellular organisms.</a:t>
            </a:r>
            <a:r>
              <a:rPr lang="en-US" altLang="en-US" dirty="0" smtClean="0">
                <a:latin typeface="Times" panose="02020603050405020304" pitchFamily="18" charset="0"/>
              </a:rPr>
              <a:t>  Bacteria are single celled organisms that lack a nucleus.  Viruses are actually not living organisms, as they are obligate intracellular parasites.  Collectively these diverse organisms are termed germs, microbes, microorganisms, bugs, among other names. Microorganisms are important in a number of fields including medicine, agriculture, chemical and food industries.</a:t>
            </a:r>
            <a:endParaRPr lang="en-US" altLang="en-US" dirty="0">
              <a:latin typeface="Times" panose="02020603050405020304" pitchFamily="18" charset="0"/>
            </a:endParaRPr>
          </a:p>
        </p:txBody>
      </p:sp>
      <p:sp>
        <p:nvSpPr>
          <p:cNvPr id="18437"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A786B3C8-ADD1-4AB1-AC10-DB691C709D47}" type="datetime1">
              <a:rPr lang="en-US" altLang="en-US" sz="1200" smtClean="0"/>
              <a:t>11/25/2020</a:t>
            </a:fld>
            <a:endParaRPr lang="en-US" altLang="en-US" sz="1200"/>
          </a:p>
        </p:txBody>
      </p:sp>
      <p:sp>
        <p:nvSpPr>
          <p:cNvPr id="18438" name="Footer Placeholder 2"/>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708108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smtClean="0">
                <a:latin typeface="Times" panose="02020603050405020304" pitchFamily="18" charset="0"/>
              </a:rPr>
              <a:t>This slide lists the types</a:t>
            </a:r>
            <a:r>
              <a:rPr lang="en-US" altLang="en-US" b="0" baseline="0" dirty="0" smtClean="0">
                <a:latin typeface="Times" panose="02020603050405020304" pitchFamily="18" charset="0"/>
              </a:rPr>
              <a:t> of</a:t>
            </a:r>
            <a:r>
              <a:rPr lang="en-US" altLang="en-US" b="0" dirty="0" smtClean="0">
                <a:latin typeface="Times" panose="02020603050405020304" pitchFamily="18" charset="0"/>
              </a:rPr>
              <a:t> microorganisms important to foods. They are categorized as either contributors of food spoilage, foodborne illness, or food enhancement.  Bacteria are the most important group of microorganisms to consider because they contribute significantly to food safety, food spoilage, and fermentation.  Therefore they are often a frequent target for microbial testing.  Molds and yeasts are also targeted because of their association with spoilage.  Viruses and parasites are not included in most microbial testing schemes and are often only tested for in an outbreak investigation.  </a:t>
            </a:r>
          </a:p>
          <a:p>
            <a:endParaRPr lang="en-US" altLang="en-US" b="0" dirty="0" smtClean="0">
              <a:latin typeface="Times" panose="02020603050405020304" pitchFamily="18" charset="0"/>
            </a:endParaRPr>
          </a:p>
          <a:p>
            <a:r>
              <a:rPr lang="en-US" altLang="en-US" b="0" dirty="0" smtClean="0">
                <a:latin typeface="Times" panose="02020603050405020304" pitchFamily="18" charset="0"/>
              </a:rPr>
              <a:t>It is important to understand that different types of microorganisms have differing test methods. There are general microbial tests, such as an aerobic plate count (APC), that will test broadly for a general category of microorganisms.  In this case, all aerobic bacteria.  There are also selective tests that test for specific organisms.  It is important to understand the different targets and associated methods for any microbiological testing program.</a:t>
            </a:r>
          </a:p>
          <a:p>
            <a:endParaRPr lang="en-US" altLang="en-US" b="0" dirty="0">
              <a:latin typeface="Times" panose="02020603050405020304" pitchFamily="18" charset="0"/>
            </a:endParaRP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EAADE98E-2C57-4F85-9A01-E6148B706AB3}" type="slidenum">
              <a:rPr lang="en-US" altLang="en-US" sz="1200"/>
              <a:pPr/>
              <a:t>3</a:t>
            </a:fld>
            <a:endParaRPr lang="en-US" altLang="en-US" sz="1200"/>
          </a:p>
        </p:txBody>
      </p:sp>
      <p:sp>
        <p:nvSpPr>
          <p:cNvPr id="26629"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fld id="{F9AD3DEB-50ED-4511-AD33-62E2E986A5B1}" type="datetime1">
              <a:rPr lang="en-US" altLang="en-US" sz="1200" smtClean="0"/>
              <a:t>11/25/2020</a:t>
            </a:fld>
            <a:endParaRPr lang="en-US" altLang="en-US" sz="1200"/>
          </a:p>
        </p:txBody>
      </p:sp>
      <p:sp>
        <p:nvSpPr>
          <p:cNvPr id="26630" name="Footer Placeholder 2"/>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endParaRPr lang="en-US" altLang="en-US" sz="1200"/>
          </a:p>
        </p:txBody>
      </p:sp>
    </p:spTree>
    <p:extLst>
      <p:ext uri="{BB962C8B-B14F-4D97-AF65-F5344CB8AC3E}">
        <p14:creationId xmlns:p14="http://schemas.microsoft.com/office/powerpoint/2010/main" val="3767472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that often comes to mind when we think of microbiological testing of foods is safety.  Microbial pathogens, most notably bacteria, are often the cause of food borne illness and therefore often are the target or microbial testing regimes.  An example would be testing for E. coli O157:H7 in final product.  Microbial testing may also be used to determine whether GMPs are being followed.  An example would be aerobic plate count conducted on non food contact surfaces after cleaning and sanitation.  Microbial counts are often used to determine the quality of raw ingredients and can indicate the ability to use raw ingredients for a specific purpose.  For example, an ingredient in yogurt with a high microbial load may interfere with fermentation.  Finally microbial testing can be used to determine the shelf life of a food.  Testing for levels of spoilage molds, yeasts, and bacteria can help one predict how long a product will be stable during storage.  Another important reason to do routine microbial testing is to gather baseline data.  This allows you to determine your microbial action levels later on.  Also important for trace back investigation in the case of a recall.</a:t>
            </a:r>
            <a:endParaRPr lang="en-US" dirty="0"/>
          </a:p>
        </p:txBody>
      </p:sp>
      <p:sp>
        <p:nvSpPr>
          <p:cNvPr id="4" name="Slide Number Placeholder 3"/>
          <p:cNvSpPr>
            <a:spLocks noGrp="1"/>
          </p:cNvSpPr>
          <p:nvPr>
            <p:ph type="sldNum" sz="quarter" idx="10"/>
          </p:nvPr>
        </p:nvSpPr>
        <p:spPr/>
        <p:txBody>
          <a:bodyPr/>
          <a:lstStyle/>
          <a:p>
            <a:fld id="{F2326BC2-CC00-408A-A1BB-6CCC86A61B34}" type="slidenum">
              <a:rPr lang="en-US" smtClean="0"/>
              <a:t>4</a:t>
            </a:fld>
            <a:endParaRPr lang="en-US"/>
          </a:p>
        </p:txBody>
      </p:sp>
    </p:spTree>
    <p:extLst>
      <p:ext uri="{BB962C8B-B14F-4D97-AF65-F5344CB8AC3E}">
        <p14:creationId xmlns:p14="http://schemas.microsoft.com/office/powerpoint/2010/main" val="2595415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As a food processor you will be conducting microbial testing in some capacity.  Microbial testing is an import aspect to consider when going through the product development process.  Understanding the microbial load and impact of product formulation on the growth or inhibition of growth of microorganisms will ultimately drive decision making.  Often, microbial testing is used to verify that a process control is effective.  For example, a producer of pickled beets may routinely test final product for both spoilage and pathogenic organisms to ensure that the acidification and heat treatment are effectively eliminating these organisms.  Microbial testing can also be used to assist in root cause analysis.  If a fermentation is consistently failing, microbial testing may point to an ingredient with a high initial microbial count that is outcompeting the fermentation organisms.  Environmental microbial testing can also help point to a source of contamination that occurs after a kill step, leading to either food safety or spoilage issues.</a:t>
            </a:r>
            <a:endParaRPr lang="en-US" b="0" baseline="0" dirty="0"/>
          </a:p>
        </p:txBody>
      </p:sp>
      <p:sp>
        <p:nvSpPr>
          <p:cNvPr id="4" name="Slide Number Placeholder 3"/>
          <p:cNvSpPr>
            <a:spLocks noGrp="1"/>
          </p:cNvSpPr>
          <p:nvPr>
            <p:ph type="sldNum" sz="quarter" idx="10"/>
          </p:nvPr>
        </p:nvSpPr>
        <p:spPr/>
        <p:txBody>
          <a:bodyPr/>
          <a:lstStyle/>
          <a:p>
            <a:fld id="{F2326BC2-CC00-408A-A1BB-6CCC86A61B34}" type="slidenum">
              <a:rPr lang="en-US" smtClean="0"/>
              <a:t>5</a:t>
            </a:fld>
            <a:endParaRPr lang="en-US"/>
          </a:p>
        </p:txBody>
      </p:sp>
    </p:spTree>
    <p:extLst>
      <p:ext uri="{BB962C8B-B14F-4D97-AF65-F5344CB8AC3E}">
        <p14:creationId xmlns:p14="http://schemas.microsoft.com/office/powerpoint/2010/main" val="4167617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57200" y="720725"/>
            <a:ext cx="6400800" cy="3600450"/>
          </a:xfrm>
          <a:ln/>
        </p:spPr>
      </p:sp>
      <p:sp>
        <p:nvSpPr>
          <p:cNvPr id="61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anose="02020603050405020304" pitchFamily="18" charset="0"/>
            </a:endParaRPr>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r" defTabSz="956909" rtl="0" eaLnBrk="1" fontAlgn="auto" latinLnBrk="0" hangingPunct="1">
              <a:lnSpc>
                <a:spcPct val="100000"/>
              </a:lnSpc>
              <a:spcBef>
                <a:spcPts val="0"/>
              </a:spcBef>
              <a:spcAft>
                <a:spcPts val="0"/>
              </a:spcAft>
              <a:buClrTx/>
              <a:buSzTx/>
              <a:buFontTx/>
              <a:buNone/>
              <a:tabLst/>
              <a:defRPr/>
            </a:pPr>
            <a:fld id="{246817C3-C9D0-46AE-9948-34B0240EEFEC}" type="slidenum">
              <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rPr>
              <a:pPr marL="0" marR="0" lvl="0" indent="0" algn="r" defTabSz="956909"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
        <p:nvSpPr>
          <p:cNvPr id="6149" name="Date Placeholder 1"/>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r" defTabSz="956909" rtl="0" eaLnBrk="1" fontAlgn="auto" latinLnBrk="0" hangingPunct="1">
              <a:lnSpc>
                <a:spcPct val="100000"/>
              </a:lnSpc>
              <a:spcBef>
                <a:spcPts val="0"/>
              </a:spcBef>
              <a:spcAft>
                <a:spcPts val="0"/>
              </a:spcAft>
              <a:buClrTx/>
              <a:buSzTx/>
              <a:buFontTx/>
              <a:buNone/>
              <a:tabLst/>
              <a:defRPr/>
            </a:pPr>
            <a:fld id="{8C8D1B0E-5287-4333-88AC-FEE56A752C9D}" type="datetime1">
              <a:rPr kumimoji="0" lang="en-US" altLang="en-US" sz="1200" b="0" i="0" u="none" strike="noStrike" kern="1200" cap="none" spc="0" normalizeH="0" baseline="0" noProof="0" smtClean="0">
                <a:ln>
                  <a:noFill/>
                </a:ln>
                <a:solidFill>
                  <a:prstClr val="black"/>
                </a:solidFill>
                <a:effectLst/>
                <a:uLnTx/>
                <a:uFillTx/>
                <a:latin typeface="Times" panose="02020603050405020304" pitchFamily="18" charset="0"/>
                <a:ea typeface="MS PGothic" panose="020B0600070205080204" pitchFamily="34" charset="-128"/>
                <a:cs typeface="+mn-cs"/>
              </a:rPr>
              <a:pPr marL="0" marR="0" lvl="0" indent="0" algn="r" defTabSz="956909" rtl="0" eaLnBrk="1" fontAlgn="auto" latinLnBrk="0" hangingPunct="1">
                <a:lnSpc>
                  <a:spcPct val="100000"/>
                </a:lnSpc>
                <a:spcBef>
                  <a:spcPts val="0"/>
                </a:spcBef>
                <a:spcAft>
                  <a:spcPts val="0"/>
                </a:spcAft>
                <a:buClrTx/>
                <a:buSzTx/>
                <a:buFontTx/>
                <a:buNone/>
                <a:tabLst/>
                <a:defRPr/>
              </a:pPr>
              <a:t>11/25/2020</a:t>
            </a:fld>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
        <p:nvSpPr>
          <p:cNvPr id="6150" name="Footer Placeholder 2"/>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909">
              <a:defRPr sz="2500">
                <a:solidFill>
                  <a:schemeClr val="tx1"/>
                </a:solidFill>
                <a:latin typeface="Times" panose="02020603050405020304" pitchFamily="18" charset="0"/>
                <a:ea typeface="MS PGothic" panose="020B0600070205080204" pitchFamily="34" charset="-128"/>
              </a:defRPr>
            </a:lvl1pPr>
            <a:lvl2pPr marL="769473" indent="-295951" defTabSz="956909">
              <a:defRPr sz="2500">
                <a:solidFill>
                  <a:schemeClr val="tx1"/>
                </a:solidFill>
                <a:latin typeface="Times" panose="02020603050405020304" pitchFamily="18" charset="0"/>
                <a:ea typeface="MS PGothic" panose="020B0600070205080204" pitchFamily="34" charset="-128"/>
              </a:defRPr>
            </a:lvl2pPr>
            <a:lvl3pPr marL="1183805" indent="-236761" defTabSz="956909">
              <a:defRPr sz="2500">
                <a:solidFill>
                  <a:schemeClr val="tx1"/>
                </a:solidFill>
                <a:latin typeface="Times" panose="02020603050405020304" pitchFamily="18" charset="0"/>
                <a:ea typeface="MS PGothic" panose="020B0600070205080204" pitchFamily="34" charset="-128"/>
              </a:defRPr>
            </a:lvl3pPr>
            <a:lvl4pPr marL="1657327" indent="-236761" defTabSz="956909">
              <a:defRPr sz="2500">
                <a:solidFill>
                  <a:schemeClr val="tx1"/>
                </a:solidFill>
                <a:latin typeface="Times" panose="02020603050405020304" pitchFamily="18" charset="0"/>
                <a:ea typeface="MS PGothic" panose="020B0600070205080204" pitchFamily="34" charset="-128"/>
              </a:defRPr>
            </a:lvl4pPr>
            <a:lvl5pPr marL="2130849" indent="-236761" defTabSz="956909">
              <a:defRPr sz="2500">
                <a:solidFill>
                  <a:schemeClr val="tx1"/>
                </a:solidFill>
                <a:latin typeface="Times" panose="02020603050405020304" pitchFamily="18" charset="0"/>
                <a:ea typeface="MS PGothic" panose="020B0600070205080204" pitchFamily="34" charset="-128"/>
              </a:defRPr>
            </a:lvl5pPr>
            <a:lvl6pPr marL="2604371"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6pPr>
            <a:lvl7pPr marL="3077893"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7pPr>
            <a:lvl8pPr marL="3551415"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8pPr>
            <a:lvl9pPr marL="4024937" indent="-236761" defTabSz="956909" eaLnBrk="0" fontAlgn="base" hangingPunct="0">
              <a:spcBef>
                <a:spcPct val="0"/>
              </a:spcBef>
              <a:spcAft>
                <a:spcPct val="0"/>
              </a:spcAft>
              <a:defRPr sz="2500">
                <a:solidFill>
                  <a:schemeClr val="tx1"/>
                </a:solidFill>
                <a:latin typeface="Times" panose="02020603050405020304" pitchFamily="18" charset="0"/>
                <a:ea typeface="MS PGothic" panose="020B0600070205080204" pitchFamily="34" charset="-128"/>
              </a:defRPr>
            </a:lvl9pPr>
          </a:lstStyle>
          <a:p>
            <a:pPr marL="0" marR="0" lvl="0" indent="0" algn="l" defTabSz="956909"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5572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5CABFF-3D08-43FD-8D39-C6A510948FA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375613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CABFF-3D08-43FD-8D39-C6A510948FA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270540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CABFF-3D08-43FD-8D39-C6A510948FA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1036767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163248-5EC5-408B-BDE4-A3A642F386FA}"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1121041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63248-5EC5-408B-BDE4-A3A642F386FA}"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2256976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163248-5EC5-408B-BDE4-A3A642F386FA}"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1562819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163248-5EC5-408B-BDE4-A3A642F386FA}"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302659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163248-5EC5-408B-BDE4-A3A642F386FA}"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1788381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163248-5EC5-408B-BDE4-A3A642F386FA}"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3826693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163248-5EC5-408B-BDE4-A3A642F386FA}"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41707425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163248-5EC5-408B-BDE4-A3A642F386FA}"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198491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5CABFF-3D08-43FD-8D39-C6A510948FA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2973655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163248-5EC5-408B-BDE4-A3A642F386FA}"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287204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63248-5EC5-408B-BDE4-A3A642F386FA}"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828243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163248-5EC5-408B-BDE4-A3A642F386FA}"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875FE9-1EF8-4F78-B95A-8422CE1EA0C0}" type="slidenum">
              <a:rPr lang="en-US" smtClean="0"/>
              <a:t>‹#›</a:t>
            </a:fld>
            <a:endParaRPr lang="en-US"/>
          </a:p>
        </p:txBody>
      </p:sp>
    </p:spTree>
    <p:extLst>
      <p:ext uri="{BB962C8B-B14F-4D97-AF65-F5344CB8AC3E}">
        <p14:creationId xmlns:p14="http://schemas.microsoft.com/office/powerpoint/2010/main" val="272514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F5CABFF-3D08-43FD-8D39-C6A510948FA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272686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CABFF-3D08-43FD-8D39-C6A510948FA2}"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2287881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5CABFF-3D08-43FD-8D39-C6A510948FA2}"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5911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5CABFF-3D08-43FD-8D39-C6A510948FA2}"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368072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CABFF-3D08-43FD-8D39-C6A510948FA2}"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166804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5CABFF-3D08-43FD-8D39-C6A510948FA2}"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68706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F5CABFF-3D08-43FD-8D39-C6A510948FA2}"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B67A0-98CA-455F-8197-FD34735C507B}" type="slidenum">
              <a:rPr lang="en-US" smtClean="0"/>
              <a:t>‹#›</a:t>
            </a:fld>
            <a:endParaRPr lang="en-US"/>
          </a:p>
        </p:txBody>
      </p:sp>
    </p:spTree>
    <p:extLst>
      <p:ext uri="{BB962C8B-B14F-4D97-AF65-F5344CB8AC3E}">
        <p14:creationId xmlns:p14="http://schemas.microsoft.com/office/powerpoint/2010/main" val="362208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CABFF-3D08-43FD-8D39-C6A510948FA2}"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B67A0-98CA-455F-8197-FD34735C507B}" type="slidenum">
              <a:rPr lang="en-US" smtClean="0"/>
              <a:t>‹#›</a:t>
            </a:fld>
            <a:endParaRPr lang="en-US"/>
          </a:p>
        </p:txBody>
      </p:sp>
    </p:spTree>
    <p:extLst>
      <p:ext uri="{BB962C8B-B14F-4D97-AF65-F5344CB8AC3E}">
        <p14:creationId xmlns:p14="http://schemas.microsoft.com/office/powerpoint/2010/main" val="1203723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163248-5EC5-408B-BDE4-A3A642F386FA}" type="datetimeFigureOut">
              <a:rPr lang="en-US" smtClean="0"/>
              <a:t>11/25/2020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5FE9-1EF8-4F78-B95A-8422CE1EA0C0}" type="slidenum">
              <a:rPr lang="en-US" smtClean="0"/>
              <a:t>‹#›</a:t>
            </a:fld>
            <a:endParaRPr lang="en-US"/>
          </a:p>
        </p:txBody>
      </p:sp>
    </p:spTree>
    <p:extLst>
      <p:ext uri="{BB962C8B-B14F-4D97-AF65-F5344CB8AC3E}">
        <p14:creationId xmlns:p14="http://schemas.microsoft.com/office/powerpoint/2010/main" val="210098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F2DEB-43CD-F04E-B7D6-277731EDF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666423E5-DFBE-5B47-AC03-E4D227C3F1BF}"/>
              </a:ext>
            </a:extLst>
          </p:cNvPr>
          <p:cNvSpPr/>
          <p:nvPr/>
        </p:nvSpPr>
        <p:spPr>
          <a:xfrm>
            <a:off x="1211580" y="2354400"/>
            <a:ext cx="9532620" cy="177183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211580" y="2566381"/>
            <a:ext cx="9532620" cy="1901637"/>
          </a:xfrm>
        </p:spPr>
        <p:txBody>
          <a:bodyPr anchor="t">
            <a:noAutofit/>
          </a:bodyPr>
          <a:lstStyle/>
          <a:p>
            <a:r>
              <a:rPr lang="en-US" sz="54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t>Microbiological Testing of Foods:</a:t>
            </a:r>
            <a:br>
              <a:rPr lang="en-US" sz="54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br>
            <a:r>
              <a:rPr lang="en-US" sz="4800" b="1" dirty="0"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t>Microorganisms </a:t>
            </a:r>
            <a:r>
              <a:rPr lang="en-US" sz="4800" b="1" smtClean="0">
                <a:ln w="19050">
                  <a:solidFill>
                    <a:schemeClr val="accent2">
                      <a:lumMod val="60000"/>
                      <a:lumOff val="40000"/>
                    </a:schemeClr>
                  </a:solidFill>
                </a:ln>
                <a:effectLst>
                  <a:outerShdw blurRad="50800" dist="38100" dir="2700000" algn="tl" rotWithShape="0">
                    <a:prstClr val="black">
                      <a:alpha val="40000"/>
                    </a:prstClr>
                  </a:outerShdw>
                </a:effectLst>
                <a:latin typeface="+mn-lt"/>
              </a:rPr>
              <a:t>in food</a:t>
            </a:r>
            <a:endParaRPr lang="en-US" sz="48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138578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xfrm>
            <a:off x="1698992" y="439182"/>
            <a:ext cx="8809892" cy="1143000"/>
          </a:xfrm>
        </p:spPr>
        <p:txBody>
          <a:bodyPr>
            <a:normAutofit/>
          </a:bodyPr>
          <a:lstStyle/>
          <a:p>
            <a:pPr algn="ctr">
              <a:defRPr/>
            </a:pPr>
            <a:r>
              <a:rPr lang="en-US" alt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Microorganisms in food</a:t>
            </a:r>
          </a:p>
        </p:txBody>
      </p:sp>
      <p:sp>
        <p:nvSpPr>
          <p:cNvPr id="17418" name="TextBox 1"/>
          <p:cNvSpPr txBox="1">
            <a:spLocks noChangeArrowheads="1"/>
          </p:cNvSpPr>
          <p:nvPr/>
        </p:nvSpPr>
        <p:spPr bwMode="auto">
          <a:xfrm>
            <a:off x="514781" y="4983430"/>
            <a:ext cx="1394940" cy="603517"/>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latin typeface="+mn-lt"/>
              </a:rPr>
              <a:t>Molds</a:t>
            </a:r>
          </a:p>
        </p:txBody>
      </p:sp>
      <p:sp>
        <p:nvSpPr>
          <p:cNvPr id="19" name="TextBox 1">
            <a:extLst>
              <a:ext uri="{FF2B5EF4-FFF2-40B4-BE49-F238E27FC236}">
                <a16:creationId xmlns:a16="http://schemas.microsoft.com/office/drawing/2014/main" id="{C12728D1-4F38-A146-8403-3B03B18CFE22}"/>
              </a:ext>
            </a:extLst>
          </p:cNvPr>
          <p:cNvSpPr txBox="1">
            <a:spLocks noChangeArrowheads="1"/>
          </p:cNvSpPr>
          <p:nvPr/>
        </p:nvSpPr>
        <p:spPr bwMode="auto">
          <a:xfrm>
            <a:off x="2756275" y="4983430"/>
            <a:ext cx="1678250"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latin typeface="+mn-lt"/>
              </a:rPr>
              <a:t>Bacteria</a:t>
            </a:r>
          </a:p>
        </p:txBody>
      </p:sp>
      <p:sp>
        <p:nvSpPr>
          <p:cNvPr id="20" name="TextBox 1">
            <a:extLst>
              <a:ext uri="{FF2B5EF4-FFF2-40B4-BE49-F238E27FC236}">
                <a16:creationId xmlns:a16="http://schemas.microsoft.com/office/drawing/2014/main" id="{4EFFECF7-832B-914B-BC8E-8B303031552E}"/>
              </a:ext>
            </a:extLst>
          </p:cNvPr>
          <p:cNvSpPr txBox="1">
            <a:spLocks noChangeArrowheads="1"/>
          </p:cNvSpPr>
          <p:nvPr/>
        </p:nvSpPr>
        <p:spPr bwMode="auto">
          <a:xfrm>
            <a:off x="5191888" y="4983430"/>
            <a:ext cx="1993750"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latin typeface="+mn-lt"/>
              </a:rPr>
              <a:t>Parasites</a:t>
            </a:r>
          </a:p>
        </p:txBody>
      </p:sp>
      <p:sp>
        <p:nvSpPr>
          <p:cNvPr id="21" name="TextBox 1">
            <a:extLst>
              <a:ext uri="{FF2B5EF4-FFF2-40B4-BE49-F238E27FC236}">
                <a16:creationId xmlns:a16="http://schemas.microsoft.com/office/drawing/2014/main" id="{4C3E93A9-792D-FC4E-AB43-A87FEE751B31}"/>
              </a:ext>
            </a:extLst>
          </p:cNvPr>
          <p:cNvSpPr txBox="1">
            <a:spLocks noChangeArrowheads="1"/>
          </p:cNvSpPr>
          <p:nvPr/>
        </p:nvSpPr>
        <p:spPr bwMode="auto">
          <a:xfrm>
            <a:off x="7619588" y="4983430"/>
            <a:ext cx="1993750"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latin typeface="+mn-lt"/>
              </a:rPr>
              <a:t>Yeast</a:t>
            </a:r>
          </a:p>
        </p:txBody>
      </p:sp>
      <p:sp>
        <p:nvSpPr>
          <p:cNvPr id="22" name="TextBox 1">
            <a:extLst>
              <a:ext uri="{FF2B5EF4-FFF2-40B4-BE49-F238E27FC236}">
                <a16:creationId xmlns:a16="http://schemas.microsoft.com/office/drawing/2014/main" id="{055EAAEB-CE09-8846-8C74-48D734CCDB7C}"/>
              </a:ext>
            </a:extLst>
          </p:cNvPr>
          <p:cNvSpPr txBox="1">
            <a:spLocks noChangeArrowheads="1"/>
          </p:cNvSpPr>
          <p:nvPr/>
        </p:nvSpPr>
        <p:spPr bwMode="auto">
          <a:xfrm>
            <a:off x="9990554" y="4983430"/>
            <a:ext cx="1993750" cy="584775"/>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b="1" dirty="0">
                <a:latin typeface="+mn-lt"/>
              </a:rPr>
              <a:t>Viruses</a:t>
            </a:r>
          </a:p>
        </p:txBody>
      </p:sp>
      <p:pic>
        <p:nvPicPr>
          <p:cNvPr id="6" name="Picture 5">
            <a:extLst>
              <a:ext uri="{FF2B5EF4-FFF2-40B4-BE49-F238E27FC236}">
                <a16:creationId xmlns:a16="http://schemas.microsoft.com/office/drawing/2014/main" id="{0534FD1D-9296-484B-9728-D31FC2353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0"/>
            <a:ext cx="12192000" cy="3048000"/>
          </a:xfrm>
          <a:prstGeom prst="rect">
            <a:avLst/>
          </a:prstGeom>
        </p:spPr>
      </p:pic>
    </p:spTree>
    <p:extLst>
      <p:ext uri="{BB962C8B-B14F-4D97-AF65-F5344CB8AC3E}">
        <p14:creationId xmlns:p14="http://schemas.microsoft.com/office/powerpoint/2010/main" val="193415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418"/>
                                        </p:tgtEl>
                                        <p:attrNameLst>
                                          <p:attrName>style.visibility</p:attrName>
                                        </p:attrNameLst>
                                      </p:cBhvr>
                                      <p:to>
                                        <p:strVal val="visible"/>
                                      </p:to>
                                    </p:set>
                                    <p:animEffect transition="in" filter="fade">
                                      <p:cBhvr>
                                        <p:cTn id="7" dur="1000"/>
                                        <p:tgtEl>
                                          <p:spTgt spid="17418"/>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childTnLst>
                                </p:cTn>
                              </p:par>
                            </p:childTnLst>
                          </p:cTn>
                        </p:par>
                        <p:par>
                          <p:cTn id="16" fill="hold">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par>
                          <p:cTn id="20" fill="hold">
                            <p:stCondLst>
                              <p:cond delay="6000"/>
                            </p:stCondLst>
                            <p:childTnLst>
                              <p:par>
                                <p:cTn id="21" presetID="10" presetClass="entr" presetSubtype="0" fill="hold" grpId="0" nodeType="afterEffect">
                                  <p:stCondLst>
                                    <p:cond delay="50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8" grpId="0"/>
      <p:bldP spid="19" grpId="0"/>
      <p:bldP spid="20" grpId="0"/>
      <p:bldP spid="21"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5D29DE3-C83F-FF45-A70C-678CBADD5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7">
            <a:extLst>
              <a:ext uri="{FF2B5EF4-FFF2-40B4-BE49-F238E27FC236}">
                <a16:creationId xmlns:a16="http://schemas.microsoft.com/office/drawing/2014/main" id="{85659C74-4136-C24E-85B8-F278440E57C7}"/>
              </a:ext>
            </a:extLst>
          </p:cNvPr>
          <p:cNvSpPr>
            <a:spLocks noChangeArrowheads="1"/>
          </p:cNvSpPr>
          <p:nvPr/>
        </p:nvSpPr>
        <p:spPr bwMode="auto">
          <a:xfrm>
            <a:off x="1436915" y="2960724"/>
            <a:ext cx="9310642" cy="349291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Tx/>
              <a:buChar char="•"/>
            </a:pPr>
            <a:endParaRPr lang="en-US" altLang="en-US" sz="2400">
              <a:solidFill>
                <a:schemeClr val="bg1"/>
              </a:solidFill>
              <a:latin typeface="Arial" panose="020B0604020202020204" pitchFamily="34" charset="0"/>
            </a:endParaRPr>
          </a:p>
        </p:txBody>
      </p:sp>
      <p:sp>
        <p:nvSpPr>
          <p:cNvPr id="25602" name="Rectangle 7"/>
          <p:cNvSpPr>
            <a:spLocks noChangeArrowheads="1"/>
          </p:cNvSpPr>
          <p:nvPr/>
        </p:nvSpPr>
        <p:spPr bwMode="auto">
          <a:xfrm>
            <a:off x="3822385" y="1265214"/>
            <a:ext cx="6937283" cy="518842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lnSpc>
                <a:spcPct val="80000"/>
              </a:lnSpc>
              <a:buFontTx/>
              <a:buChar char="•"/>
            </a:pPr>
            <a:endParaRPr lang="en-US" altLang="en-US" sz="2400">
              <a:solidFill>
                <a:schemeClr val="bg1"/>
              </a:solidFill>
              <a:latin typeface="Arial" panose="020B0604020202020204" pitchFamily="34" charset="0"/>
            </a:endParaRPr>
          </a:p>
        </p:txBody>
      </p:sp>
      <p:graphicFrame>
        <p:nvGraphicFramePr>
          <p:cNvPr id="2" name="Table 1"/>
          <p:cNvGraphicFramePr>
            <a:graphicFrameLocks noGrp="1"/>
          </p:cNvGraphicFramePr>
          <p:nvPr>
            <p:extLst/>
          </p:nvPr>
        </p:nvGraphicFramePr>
        <p:xfrm>
          <a:off x="1524001" y="1333323"/>
          <a:ext cx="9143998" cy="4540533"/>
        </p:xfrm>
        <a:graphic>
          <a:graphicData uri="http://schemas.openxmlformats.org/drawingml/2006/table">
            <a:tbl>
              <a:tblPr/>
              <a:tblGrid>
                <a:gridCol w="2365943">
                  <a:extLst>
                    <a:ext uri="{9D8B030D-6E8A-4147-A177-3AD203B41FA5}">
                      <a16:colId xmlns:a16="http://schemas.microsoft.com/office/drawing/2014/main" val="20000"/>
                    </a:ext>
                  </a:extLst>
                </a:gridCol>
                <a:gridCol w="1408339">
                  <a:extLst>
                    <a:ext uri="{9D8B030D-6E8A-4147-A177-3AD203B41FA5}">
                      <a16:colId xmlns:a16="http://schemas.microsoft.com/office/drawing/2014/main" val="20001"/>
                    </a:ext>
                  </a:extLst>
                </a:gridCol>
                <a:gridCol w="1321593">
                  <a:extLst>
                    <a:ext uri="{9D8B030D-6E8A-4147-A177-3AD203B41FA5}">
                      <a16:colId xmlns:a16="http://schemas.microsoft.com/office/drawing/2014/main" val="20002"/>
                    </a:ext>
                  </a:extLst>
                </a:gridCol>
                <a:gridCol w="1319892">
                  <a:extLst>
                    <a:ext uri="{9D8B030D-6E8A-4147-A177-3AD203B41FA5}">
                      <a16:colId xmlns:a16="http://schemas.microsoft.com/office/drawing/2014/main" val="20003"/>
                    </a:ext>
                  </a:extLst>
                </a:gridCol>
                <a:gridCol w="1408339">
                  <a:extLst>
                    <a:ext uri="{9D8B030D-6E8A-4147-A177-3AD203B41FA5}">
                      <a16:colId xmlns:a16="http://schemas.microsoft.com/office/drawing/2014/main" val="20004"/>
                    </a:ext>
                  </a:extLst>
                </a:gridCol>
                <a:gridCol w="1319892">
                  <a:extLst>
                    <a:ext uri="{9D8B030D-6E8A-4147-A177-3AD203B41FA5}">
                      <a16:colId xmlns:a16="http://schemas.microsoft.com/office/drawing/2014/main" val="20005"/>
                    </a:ext>
                  </a:extLst>
                </a:gridCol>
              </a:tblGrid>
              <a:tr h="1709623">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n-lt"/>
                        <a:ea typeface="MS PGothic" charset="-128"/>
                      </a:endParaRPr>
                    </a:p>
                  </a:txBody>
                  <a:tcPr marT="45721" marB="45721"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mn-lt"/>
                        <a:ea typeface="MS PGothic" charset="-128"/>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mn-lt"/>
                        <a:ea typeface="MS PGothic" charset="-128"/>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mn-lt"/>
                        <a:ea typeface="MS PGothic" charset="-128"/>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chemeClr val="tx1"/>
                        </a:solidFill>
                        <a:effectLst/>
                        <a:latin typeface="+mn-lt"/>
                        <a:ea typeface="MS PGothic" charset="-128"/>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mn-lt"/>
                        <a:ea typeface="MS PGothic" charset="-128"/>
                      </a:endParaRPr>
                    </a:p>
                  </a:txBody>
                  <a:tcPr marT="45721" marB="457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86612">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n-lt"/>
                          <a:ea typeface="MS PGothic" charset="-128"/>
                        </a:rPr>
                        <a:t>Foodborne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n-lt"/>
                          <a:ea typeface="MS PGothic" charset="-128"/>
                        </a:rPr>
                        <a:t>Illness</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ea typeface="MS PGothic" charset="-128"/>
                          <a:sym typeface="Zapf Dingbats" charset="0"/>
                        </a:rPr>
                        <a:t>✔</a:t>
                      </a:r>
                      <a:endParaRPr kumimoji="0" lang="en-US" altLang="en-US" sz="2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tx1"/>
                          </a:solidFill>
                          <a:effectLst/>
                          <a:latin typeface="+mn-lt"/>
                          <a:ea typeface="MS PGothic" charset="-128"/>
                          <a:sym typeface="Zapf Dingbats" charset="0"/>
                        </a:rPr>
                        <a:t>*</a:t>
                      </a:r>
                      <a:endParaRPr kumimoji="0" lang="en-US" altLang="en-US" sz="4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ea typeface="MS PGothic" charset="-128"/>
                          <a:sym typeface="Zapf Dingbats" charset="0"/>
                        </a:rPr>
                        <a:t>✔</a:t>
                      </a:r>
                      <a:endParaRPr kumimoji="0" lang="en-US" altLang="en-US" sz="2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ea typeface="MS PGothic" charset="-128"/>
                          <a:sym typeface="Zapf Dingbats" charset="0"/>
                        </a:rPr>
                        <a:t>✔</a:t>
                      </a:r>
                      <a:endParaRPr kumimoji="0" lang="en-US" altLang="en-US" sz="2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29898">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n-lt"/>
                          <a:ea typeface="MS PGothic" charset="-128"/>
                        </a:rPr>
                        <a:t>Fermentation</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mn-lt"/>
                          <a:ea typeface="MS PGothic" charset="-128"/>
                          <a:sym typeface="Zapf Dingbats" charset="0"/>
                        </a:rPr>
                        <a:t>✔</a:t>
                      </a:r>
                      <a:endParaRPr kumimoji="0" lang="en-US" altLang="en-US" sz="2800" b="0" i="0" u="none" strike="noStrike" cap="none" normalizeH="0" baseline="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mn-lt"/>
                          <a:ea typeface="MS PGothic" charset="-128"/>
                          <a:sym typeface="Zapf Dingbats" charset="0"/>
                        </a:rPr>
                        <a:t>✔</a:t>
                      </a:r>
                      <a:endParaRPr kumimoji="0" lang="en-US" altLang="en-US" sz="2800" b="0" i="0" u="none" strike="noStrike" cap="none" normalizeH="0" baseline="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a:ln>
                            <a:noFill/>
                          </a:ln>
                          <a:solidFill>
                            <a:schemeClr val="tx1"/>
                          </a:solidFill>
                          <a:effectLst/>
                          <a:latin typeface="+mn-lt"/>
                          <a:ea typeface="MS PGothic" charset="-128"/>
                          <a:sym typeface="Zapf Dingbats" charset="0"/>
                        </a:rPr>
                        <a:t>✔</a:t>
                      </a:r>
                      <a:endParaRPr kumimoji="0" lang="en-US" altLang="en-US" sz="2800" b="0" i="0" u="none" strike="noStrike" cap="none" normalizeH="0" baseline="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mn-lt"/>
                          <a:ea typeface="MS PGothic" charset="-128"/>
                        </a:rPr>
                        <a:t>Spoilage</a:t>
                      </a: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ea typeface="MS PGothic" charset="-128"/>
                          <a:sym typeface="Zapf Dingbats" charset="0"/>
                        </a:rPr>
                        <a:t>✔</a:t>
                      </a:r>
                      <a:endParaRPr kumimoji="0" lang="en-US" altLang="en-US" sz="2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ea typeface="MS PGothic" charset="-128"/>
                          <a:sym typeface="Zapf Dingbats" charset="0"/>
                        </a:rPr>
                        <a:t>✔</a:t>
                      </a:r>
                      <a:endParaRPr kumimoji="0" lang="en-US" altLang="en-US" sz="2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mn-lt"/>
                          <a:ea typeface="MS PGothic" charset="-128"/>
                          <a:sym typeface="Zapf Dingbats" charset="0"/>
                        </a:rPr>
                        <a:t>✔</a:t>
                      </a:r>
                      <a:endParaRPr kumimoji="0" lang="en-US" altLang="en-US" sz="2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mn-lt"/>
                        <a:ea typeface="MS PGothic" charset="-128"/>
                      </a:endParaRPr>
                    </a:p>
                  </a:txBody>
                  <a:tcPr marT="45721" marB="457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3290" name="TextBox 13"/>
          <p:cNvSpPr txBox="1">
            <a:spLocks noChangeArrowheads="1"/>
          </p:cNvSpPr>
          <p:nvPr/>
        </p:nvSpPr>
        <p:spPr bwMode="auto">
          <a:xfrm>
            <a:off x="9363075" y="2579664"/>
            <a:ext cx="1144096"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b="1" dirty="0">
                <a:solidFill>
                  <a:srgbClr val="000000"/>
                </a:solidFill>
                <a:latin typeface="+mn-lt"/>
              </a:rPr>
              <a:t>parasites</a:t>
            </a:r>
          </a:p>
        </p:txBody>
      </p:sp>
      <p:sp>
        <p:nvSpPr>
          <p:cNvPr id="53291" name="TextBox 14"/>
          <p:cNvSpPr txBox="1">
            <a:spLocks noChangeArrowheads="1"/>
          </p:cNvSpPr>
          <p:nvPr/>
        </p:nvSpPr>
        <p:spPr bwMode="auto">
          <a:xfrm>
            <a:off x="8123117" y="2526177"/>
            <a:ext cx="933269"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b="1" dirty="0">
                <a:solidFill>
                  <a:srgbClr val="000000"/>
                </a:solidFill>
                <a:latin typeface="+mn-lt"/>
              </a:rPr>
              <a:t>viruses</a:t>
            </a:r>
          </a:p>
        </p:txBody>
      </p:sp>
      <p:sp>
        <p:nvSpPr>
          <p:cNvPr id="53292" name="TextBox 15"/>
          <p:cNvSpPr txBox="1">
            <a:spLocks noChangeArrowheads="1"/>
          </p:cNvSpPr>
          <p:nvPr/>
        </p:nvSpPr>
        <p:spPr bwMode="auto">
          <a:xfrm>
            <a:off x="5461000" y="2560614"/>
            <a:ext cx="850554"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b="1" dirty="0">
                <a:solidFill>
                  <a:srgbClr val="000000"/>
                </a:solidFill>
                <a:latin typeface="+mn-lt"/>
              </a:rPr>
              <a:t>yeasts</a:t>
            </a:r>
          </a:p>
        </p:txBody>
      </p:sp>
      <p:sp>
        <p:nvSpPr>
          <p:cNvPr id="53296" name="TextBox 16"/>
          <p:cNvSpPr txBox="1">
            <a:spLocks noChangeArrowheads="1"/>
          </p:cNvSpPr>
          <p:nvPr/>
        </p:nvSpPr>
        <p:spPr bwMode="auto">
          <a:xfrm>
            <a:off x="4010026" y="2560614"/>
            <a:ext cx="1051955"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b="1" dirty="0">
                <a:solidFill>
                  <a:srgbClr val="000000"/>
                </a:solidFill>
                <a:latin typeface="+mn-lt"/>
              </a:rPr>
              <a:t>bacteria</a:t>
            </a:r>
          </a:p>
        </p:txBody>
      </p:sp>
      <p:sp>
        <p:nvSpPr>
          <p:cNvPr id="53298" name="TextBox 1"/>
          <p:cNvSpPr txBox="1">
            <a:spLocks noChangeArrowheads="1"/>
          </p:cNvSpPr>
          <p:nvPr/>
        </p:nvSpPr>
        <p:spPr bwMode="auto">
          <a:xfrm>
            <a:off x="6781801" y="2560614"/>
            <a:ext cx="833883" cy="400110"/>
          </a:xfrm>
          <a:prstGeom prst="rect">
            <a:avLst/>
          </a:prstGeom>
          <a:noFill/>
          <a:ln>
            <a:noFill/>
          </a:ln>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b="1" dirty="0">
                <a:solidFill>
                  <a:srgbClr val="000000"/>
                </a:solidFill>
                <a:latin typeface="+mn-lt"/>
              </a:rPr>
              <a:t>molds</a:t>
            </a:r>
          </a:p>
        </p:txBody>
      </p:sp>
      <p:sp>
        <p:nvSpPr>
          <p:cNvPr id="3" name="TextBox 2"/>
          <p:cNvSpPr txBox="1"/>
          <p:nvPr/>
        </p:nvSpPr>
        <p:spPr>
          <a:xfrm>
            <a:off x="1524000" y="5869441"/>
            <a:ext cx="9144000" cy="584200"/>
          </a:xfrm>
          <a:prstGeom prst="rect">
            <a:avLst/>
          </a:prstGeom>
          <a:noFill/>
        </p:spPr>
        <p:txBody>
          <a:bodyPr wrap="square">
            <a:spAutoFit/>
          </a:bodyPr>
          <a:lstStyle/>
          <a:p>
            <a:pPr>
              <a:defRPr/>
            </a:pPr>
            <a:r>
              <a:rPr lang="en-US" sz="3200" dirty="0">
                <a:latin typeface="+mj-lt"/>
                <a:ea typeface="ＭＳ Ｐゴシック" charset="0"/>
                <a:cs typeface="ＭＳ Ｐゴシック" charset="0"/>
              </a:rPr>
              <a:t>*</a:t>
            </a:r>
            <a:r>
              <a:rPr lang="en-US" dirty="0">
                <a:latin typeface="+mj-lt"/>
                <a:ea typeface="ＭＳ Ｐゴシック" charset="0"/>
                <a:cs typeface="ＭＳ Ｐゴシック" charset="0"/>
              </a:rPr>
              <a:t>Some molds can produce a </a:t>
            </a:r>
            <a:r>
              <a:rPr lang="en-US" dirty="0" err="1">
                <a:latin typeface="+mj-lt"/>
                <a:ea typeface="ＭＳ Ｐゴシック" charset="0"/>
                <a:cs typeface="ＭＳ Ｐゴシック" charset="0"/>
              </a:rPr>
              <a:t>mycotoxin</a:t>
            </a:r>
            <a:r>
              <a:rPr lang="en-US" dirty="0">
                <a:latin typeface="+mj-lt"/>
                <a:ea typeface="ＭＳ Ｐゴシック" charset="0"/>
                <a:cs typeface="ＭＳ Ｐゴシック" charset="0"/>
              </a:rPr>
              <a:t> in certain foods. </a:t>
            </a:r>
          </a:p>
        </p:txBody>
      </p:sp>
      <p:sp>
        <p:nvSpPr>
          <p:cNvPr id="18" name="Rectangle 3">
            <a:extLst>
              <a:ext uri="{FF2B5EF4-FFF2-40B4-BE49-F238E27FC236}">
                <a16:creationId xmlns:a16="http://schemas.microsoft.com/office/drawing/2014/main" id="{348A6BAE-1FD3-7A4F-8827-ECBA8EF33C63}"/>
              </a:ext>
            </a:extLst>
          </p:cNvPr>
          <p:cNvSpPr txBox="1">
            <a:spLocks noChangeArrowheads="1"/>
          </p:cNvSpPr>
          <p:nvPr/>
        </p:nvSpPr>
        <p:spPr>
          <a:xfrm>
            <a:off x="1698992" y="110592"/>
            <a:ext cx="880989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Microorganisms in food</a:t>
            </a:r>
          </a:p>
        </p:txBody>
      </p:sp>
      <p:pic>
        <p:nvPicPr>
          <p:cNvPr id="10" name="Picture 9">
            <a:extLst>
              <a:ext uri="{FF2B5EF4-FFF2-40B4-BE49-F238E27FC236}">
                <a16:creationId xmlns:a16="http://schemas.microsoft.com/office/drawing/2014/main" id="{637F90CF-1047-AE4A-B984-C42A601D7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9562" y="1493814"/>
            <a:ext cx="1027427" cy="1027427"/>
          </a:xfrm>
          <a:prstGeom prst="rect">
            <a:avLst/>
          </a:prstGeom>
        </p:spPr>
      </p:pic>
      <p:pic>
        <p:nvPicPr>
          <p:cNvPr id="23" name="Picture 22">
            <a:extLst>
              <a:ext uri="{FF2B5EF4-FFF2-40B4-BE49-F238E27FC236}">
                <a16:creationId xmlns:a16="http://schemas.microsoft.com/office/drawing/2014/main" id="{1996B2A7-1DD3-6C49-9954-5F10A17E78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5208" y="1493814"/>
            <a:ext cx="1027427" cy="1027427"/>
          </a:xfrm>
          <a:prstGeom prst="rect">
            <a:avLst/>
          </a:prstGeom>
        </p:spPr>
      </p:pic>
      <p:pic>
        <p:nvPicPr>
          <p:cNvPr id="24" name="Picture 23">
            <a:extLst>
              <a:ext uri="{FF2B5EF4-FFF2-40B4-BE49-F238E27FC236}">
                <a16:creationId xmlns:a16="http://schemas.microsoft.com/office/drawing/2014/main" id="{6E5E1340-E7C8-D64E-9A6C-8C8DF985B7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66118" y="1493814"/>
            <a:ext cx="1027427" cy="1027427"/>
          </a:xfrm>
          <a:prstGeom prst="rect">
            <a:avLst/>
          </a:prstGeom>
        </p:spPr>
      </p:pic>
      <p:pic>
        <p:nvPicPr>
          <p:cNvPr id="25" name="Picture 24">
            <a:extLst>
              <a:ext uri="{FF2B5EF4-FFF2-40B4-BE49-F238E27FC236}">
                <a16:creationId xmlns:a16="http://schemas.microsoft.com/office/drawing/2014/main" id="{333496E8-B610-A44E-99B9-2AC0848E32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33672" y="1493814"/>
            <a:ext cx="1027427" cy="1027427"/>
          </a:xfrm>
          <a:prstGeom prst="rect">
            <a:avLst/>
          </a:prstGeom>
        </p:spPr>
      </p:pic>
      <p:pic>
        <p:nvPicPr>
          <p:cNvPr id="26" name="Picture 25">
            <a:extLst>
              <a:ext uri="{FF2B5EF4-FFF2-40B4-BE49-F238E27FC236}">
                <a16:creationId xmlns:a16="http://schemas.microsoft.com/office/drawing/2014/main" id="{1427E7BC-857D-524C-9AFC-761FAC0EF3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93134" y="1493814"/>
            <a:ext cx="1027427" cy="1027427"/>
          </a:xfrm>
          <a:prstGeom prst="rect">
            <a:avLst/>
          </a:prstGeom>
        </p:spPr>
      </p:pic>
    </p:spTree>
    <p:extLst>
      <p:ext uri="{BB962C8B-B14F-4D97-AF65-F5344CB8AC3E}">
        <p14:creationId xmlns:p14="http://schemas.microsoft.com/office/powerpoint/2010/main" val="88729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5125"/>
            <a:ext cx="10515600" cy="1325563"/>
          </a:xfrm>
        </p:spPr>
        <p:txBody>
          <a:bodyPr/>
          <a:lstStyle/>
          <a:p>
            <a:pPr algn="ctr">
              <a:defRPr/>
            </a:pP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Why test for microorganisms?</a:t>
            </a:r>
          </a:p>
        </p:txBody>
      </p:sp>
      <p:sp>
        <p:nvSpPr>
          <p:cNvPr id="3" name="Content Placeholder 2"/>
          <p:cNvSpPr>
            <a:spLocks noGrp="1"/>
          </p:cNvSpPr>
          <p:nvPr>
            <p:ph idx="1"/>
          </p:nvPr>
        </p:nvSpPr>
        <p:spPr>
          <a:xfrm>
            <a:off x="2651886" y="1825625"/>
            <a:ext cx="9049334" cy="4351338"/>
          </a:xfrm>
        </p:spPr>
        <p:txBody>
          <a:bodyPr>
            <a:normAutofit/>
          </a:bodyPr>
          <a:lstStyle/>
          <a:p>
            <a:pPr marL="0" indent="0">
              <a:buNone/>
            </a:pPr>
            <a:r>
              <a:rPr lang="en-US" sz="3200" dirty="0"/>
              <a:t>To reach a decision or make a judgement related to:</a:t>
            </a:r>
          </a:p>
          <a:p>
            <a:pPr marL="0" indent="0">
              <a:buNone/>
            </a:pPr>
            <a:endParaRPr lang="en-US" sz="1000" dirty="0"/>
          </a:p>
          <a:p>
            <a:r>
              <a:rPr lang="en-US" sz="3200" dirty="0"/>
              <a:t>Safety</a:t>
            </a:r>
          </a:p>
          <a:p>
            <a:r>
              <a:rPr lang="en-US" sz="3200" dirty="0"/>
              <a:t>Adherence to Good Manufacturing Practices (GMPs)</a:t>
            </a:r>
          </a:p>
          <a:p>
            <a:r>
              <a:rPr lang="en-US" sz="3200" dirty="0"/>
              <a:t>Raw ingredient utility</a:t>
            </a:r>
          </a:p>
          <a:p>
            <a:r>
              <a:rPr lang="en-US" sz="3200" dirty="0"/>
              <a:t>Shelf life</a:t>
            </a:r>
          </a:p>
        </p:txBody>
      </p:sp>
      <p:pic>
        <p:nvPicPr>
          <p:cNvPr id="8" name="Picture 7">
            <a:extLst>
              <a:ext uri="{FF2B5EF4-FFF2-40B4-BE49-F238E27FC236}">
                <a16:creationId xmlns:a16="http://schemas.microsoft.com/office/drawing/2014/main" id="{FA2EF9FF-660F-4C42-B00F-78A7795CD8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95500" cy="6858000"/>
          </a:xfrm>
          <a:prstGeom prst="rect">
            <a:avLst/>
          </a:prstGeom>
        </p:spPr>
      </p:pic>
    </p:spTree>
    <p:extLst>
      <p:ext uri="{BB962C8B-B14F-4D97-AF65-F5344CB8AC3E}">
        <p14:creationId xmlns:p14="http://schemas.microsoft.com/office/powerpoint/2010/main" val="3148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8EBF99-A046-E740-BFB5-ED3A554D8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41" y="0"/>
            <a:ext cx="7594600" cy="6858000"/>
          </a:xfrm>
          <a:prstGeom prst="rect">
            <a:avLst/>
          </a:prstGeom>
        </p:spPr>
      </p:pic>
      <p:sp>
        <p:nvSpPr>
          <p:cNvPr id="2" name="Title 1"/>
          <p:cNvSpPr>
            <a:spLocks noGrp="1"/>
          </p:cNvSpPr>
          <p:nvPr>
            <p:ph type="title"/>
          </p:nvPr>
        </p:nvSpPr>
        <p:spPr>
          <a:xfrm>
            <a:off x="1918855" y="365125"/>
            <a:ext cx="10515600" cy="1325563"/>
          </a:xfrm>
        </p:spPr>
        <p:txBody>
          <a:bodyPr>
            <a:normAutofit/>
          </a:bodyPr>
          <a:lstStyle/>
          <a:p>
            <a:pPr algn="ctr">
              <a:defRPr/>
            </a:pP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Who tests for microorganisms?</a:t>
            </a:r>
          </a:p>
        </p:txBody>
      </p:sp>
      <p:sp>
        <p:nvSpPr>
          <p:cNvPr id="3" name="Content Placeholder 2"/>
          <p:cNvSpPr>
            <a:spLocks noGrp="1"/>
          </p:cNvSpPr>
          <p:nvPr>
            <p:ph idx="1"/>
          </p:nvPr>
        </p:nvSpPr>
        <p:spPr>
          <a:xfrm>
            <a:off x="5947352" y="1825625"/>
            <a:ext cx="4067175" cy="4351338"/>
          </a:xfrm>
        </p:spPr>
        <p:txBody>
          <a:bodyPr>
            <a:normAutofit lnSpcReduction="10000"/>
          </a:bodyPr>
          <a:lstStyle/>
          <a:p>
            <a:r>
              <a:rPr lang="en-US" dirty="0"/>
              <a:t>Government</a:t>
            </a:r>
          </a:p>
          <a:p>
            <a:pPr lvl="1"/>
            <a:r>
              <a:rPr lang="en-US" dirty="0"/>
              <a:t>Lot inspection/verification</a:t>
            </a:r>
          </a:p>
          <a:p>
            <a:pPr lvl="1"/>
            <a:r>
              <a:rPr lang="en-US" dirty="0"/>
              <a:t>Lot acceptance</a:t>
            </a:r>
          </a:p>
          <a:p>
            <a:pPr lvl="1"/>
            <a:r>
              <a:rPr lang="en-US" dirty="0"/>
              <a:t>Surveillance</a:t>
            </a:r>
          </a:p>
          <a:p>
            <a:pPr lvl="1"/>
            <a:r>
              <a:rPr lang="en-US" dirty="0"/>
              <a:t>Investigational </a:t>
            </a:r>
          </a:p>
          <a:p>
            <a:r>
              <a:rPr lang="en-US" dirty="0"/>
              <a:t>Industry</a:t>
            </a:r>
          </a:p>
          <a:p>
            <a:pPr lvl="1"/>
            <a:r>
              <a:rPr lang="en-US" dirty="0"/>
              <a:t>Product design</a:t>
            </a:r>
          </a:p>
          <a:p>
            <a:pPr lvl="1"/>
            <a:r>
              <a:rPr lang="en-US" dirty="0"/>
              <a:t>Verify process controls (food safety and spoilage)</a:t>
            </a:r>
          </a:p>
          <a:p>
            <a:pPr lvl="1"/>
            <a:r>
              <a:rPr lang="en-US" dirty="0"/>
              <a:t>Investigational</a:t>
            </a:r>
          </a:p>
        </p:txBody>
      </p:sp>
      <p:pic>
        <p:nvPicPr>
          <p:cNvPr id="9" name="Picture 8">
            <a:extLst>
              <a:ext uri="{FF2B5EF4-FFF2-40B4-BE49-F238E27FC236}">
                <a16:creationId xmlns:a16="http://schemas.microsoft.com/office/drawing/2014/main" id="{932085C8-950E-D642-9C6D-730AFE6E65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0097" y="2558656"/>
            <a:ext cx="1568541" cy="749772"/>
          </a:xfrm>
          <a:prstGeom prst="rect">
            <a:avLst/>
          </a:prstGeom>
        </p:spPr>
      </p:pic>
      <p:pic>
        <p:nvPicPr>
          <p:cNvPr id="11" name="Picture 10">
            <a:extLst>
              <a:ext uri="{FF2B5EF4-FFF2-40B4-BE49-F238E27FC236}">
                <a16:creationId xmlns:a16="http://schemas.microsoft.com/office/drawing/2014/main" id="{CF1FFD2C-E435-2341-9375-3D9CFFCE11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7882" y="3689670"/>
            <a:ext cx="1571510" cy="1154381"/>
          </a:xfrm>
          <a:prstGeom prst="rect">
            <a:avLst/>
          </a:prstGeom>
        </p:spPr>
      </p:pic>
    </p:spTree>
    <p:extLst>
      <p:ext uri="{BB962C8B-B14F-4D97-AF65-F5344CB8AC3E}">
        <p14:creationId xmlns:p14="http://schemas.microsoft.com/office/powerpoint/2010/main" val="112608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F3A7FA-AD41-4C44-B197-79F183971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sz="5400" b="1" dirty="0">
                <a:ln w="19050">
                  <a:solidFill>
                    <a:schemeClr val="accent2">
                      <a:lumMod val="60000"/>
                      <a:lumOff val="40000"/>
                    </a:schemeClr>
                  </a:solidFill>
                </a:ln>
                <a:effectLst>
                  <a:outerShdw blurRad="50800" dist="38100" dir="2700000" algn="tl" rotWithShape="0">
                    <a:prstClr val="black">
                      <a:alpha val="40000"/>
                    </a:prstClr>
                  </a:outerShdw>
                </a:effectLst>
                <a:latin typeface="+mn-lt"/>
              </a:rPr>
              <a:t>Summary</a:t>
            </a:r>
          </a:p>
        </p:txBody>
      </p:sp>
      <p:sp>
        <p:nvSpPr>
          <p:cNvPr id="3" name="Content Placeholder 2"/>
          <p:cNvSpPr>
            <a:spLocks noGrp="1"/>
          </p:cNvSpPr>
          <p:nvPr>
            <p:ph idx="1"/>
          </p:nvPr>
        </p:nvSpPr>
        <p:spPr/>
        <p:txBody>
          <a:bodyPr>
            <a:normAutofit/>
          </a:bodyPr>
          <a:lstStyle/>
          <a:p>
            <a:r>
              <a:rPr lang="en-US" sz="3200" dirty="0" smtClean="0"/>
              <a:t>Microorganisms include: fungi (molds and yeasts), parasites, bacteria, and viruses</a:t>
            </a:r>
          </a:p>
          <a:p>
            <a:r>
              <a:rPr lang="en-US" sz="3200" dirty="0" smtClean="0"/>
              <a:t>Microorganisms can cause spoilage or safety issues or be used beneficially in food production</a:t>
            </a:r>
          </a:p>
          <a:p>
            <a:r>
              <a:rPr lang="en-US" sz="3200" dirty="0" smtClean="0"/>
              <a:t>Reasons </a:t>
            </a:r>
            <a:r>
              <a:rPr lang="en-US" sz="3200" dirty="0"/>
              <a:t>for microbial testing include safety, adherence to Good Manufacturing Practices (GMPs), raw ingredient utility, shelf life</a:t>
            </a:r>
          </a:p>
          <a:p>
            <a:pPr marL="0" indent="0">
              <a:buNone/>
            </a:pPr>
            <a:endParaRPr lang="en-US" dirty="0"/>
          </a:p>
          <a:p>
            <a:endParaRPr lang="en-US" dirty="0"/>
          </a:p>
        </p:txBody>
      </p:sp>
    </p:spTree>
    <p:extLst>
      <p:ext uri="{BB962C8B-B14F-4D97-AF65-F5344CB8AC3E}">
        <p14:creationId xmlns:p14="http://schemas.microsoft.com/office/powerpoint/2010/main" val="135484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lstStyle/>
          <a:p>
            <a:pPr eaLnBrk="1" hangingPunct="1">
              <a:defRPr/>
            </a:pPr>
            <a:r>
              <a:rPr lang="en-US" altLang="en-US" dirty="0">
                <a:effectLst>
                  <a:outerShdw blurRad="38100" dist="38100" dir="2700000" algn="tl">
                    <a:srgbClr val="C0C0C0"/>
                  </a:outerShdw>
                </a:effectLst>
                <a:latin typeface="Arial" charset="0"/>
                <a:ea typeface="MS PGothic" charset="-128"/>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8" y="686506"/>
            <a:ext cx="2170613" cy="830622"/>
          </a:xfrm>
          <a:prstGeom prst="rect">
            <a:avLst/>
          </a:prstGeom>
        </p:spPr>
      </p:pic>
      <p:sp>
        <p:nvSpPr>
          <p:cNvPr id="8" name="Subtitle 1"/>
          <p:cNvSpPr txBox="1">
            <a:spLocks/>
          </p:cNvSpPr>
          <p:nvPr/>
        </p:nvSpPr>
        <p:spPr>
          <a:xfrm>
            <a:off x="0" y="5366656"/>
            <a:ext cx="12192000" cy="14913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defRPr/>
            </a:pPr>
            <a:endParaRPr lang="en-US" sz="2000" dirty="0">
              <a:ea typeface="MS PGothic" charset="0"/>
            </a:endParaRPr>
          </a:p>
          <a:p>
            <a:pPr>
              <a:lnSpc>
                <a:spcPct val="80000"/>
              </a:lnSpc>
              <a:defRPr/>
            </a:pPr>
            <a:r>
              <a:rPr lang="en-US" sz="2000" dirty="0">
                <a:ea typeface="MS PGothic" charset="0"/>
              </a:rPr>
              <a:t>The development of this material was supported by the National Institute of Food and Agriculture, U.S. Department of Agriculture, under award number </a:t>
            </a:r>
            <a:r>
              <a:rPr lang="en-US" sz="2000" dirty="0" smtClean="0">
                <a:ea typeface="MS PGothic" charset="0"/>
              </a:rPr>
              <a:t>2020-70020-32263. </a:t>
            </a:r>
            <a:r>
              <a:rPr lang="en-US" sz="2000" dirty="0">
                <a:ea typeface="MS PGothic" charset="0"/>
              </a:rPr>
              <a:t>USDA is an equal opportunity employer and service provider. Any opinions, findings, conclusions, or recommendations expressed in this publication are those of the author(s) and do not necessarily reflect the view of the U.S. Department of Agriculture</a:t>
            </a:r>
            <a:r>
              <a:rPr lang="en-US" sz="2000" dirty="0" smtClean="0">
                <a:ea typeface="MS PGothic" charset="0"/>
              </a:rPr>
              <a:t>.</a:t>
            </a:r>
          </a:p>
          <a:p>
            <a:pPr>
              <a:lnSpc>
                <a:spcPct val="80000"/>
              </a:lnSpc>
              <a:defRPr/>
            </a:pPr>
            <a:endParaRPr lang="en-US" sz="2800" dirty="0">
              <a:ea typeface="MS PGothic"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764" y="458466"/>
            <a:ext cx="2200066" cy="1156809"/>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8394" y="394764"/>
            <a:ext cx="1753693" cy="112236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9125" y="4200465"/>
            <a:ext cx="3333750" cy="1371600"/>
          </a:xfrm>
          <a:prstGeom prst="rect">
            <a:avLst/>
          </a:prstGeom>
        </p:spPr>
      </p:pic>
      <p:sp>
        <p:nvSpPr>
          <p:cNvPr id="11" name="TextBox 10"/>
          <p:cNvSpPr txBox="1"/>
          <p:nvPr/>
        </p:nvSpPr>
        <p:spPr>
          <a:xfrm>
            <a:off x="0" y="1752926"/>
            <a:ext cx="12192000" cy="2062103"/>
          </a:xfrm>
          <a:prstGeom prst="rect">
            <a:avLst/>
          </a:prstGeom>
          <a:noFill/>
        </p:spPr>
        <p:txBody>
          <a:bodyPr wrap="square" rtlCol="0">
            <a:spAutoFit/>
          </a:bodyPr>
          <a:lstStyle/>
          <a:p>
            <a:pPr algn="ctr">
              <a:lnSpc>
                <a:spcPct val="80000"/>
              </a:lnSpc>
              <a:defRPr/>
            </a:pPr>
            <a:r>
              <a:rPr lang="en-US" sz="2000" dirty="0">
                <a:ea typeface="MS PGothic" charset="0"/>
              </a:rPr>
              <a:t>This information is provided by the authors in good faith, but without warranty. It is intended as an educational resource and not as advice tailored to a specific operation or a substitute for actual federal or state regulations and guidance from FDA or other regulatory agencies. We will not be responsible or liable directly or indirectly for any consequences resulting from use of information provided in this document or resources suggested in this document</a:t>
            </a:r>
            <a:r>
              <a:rPr lang="en-US" sz="2000" dirty="0" smtClean="0">
                <a:ea typeface="MS PGothic" charset="0"/>
              </a:rPr>
              <a:t>.</a:t>
            </a:r>
          </a:p>
          <a:p>
            <a:pPr algn="ctr">
              <a:lnSpc>
                <a:spcPct val="80000"/>
              </a:lnSpc>
              <a:defRPr/>
            </a:pPr>
            <a:endParaRPr lang="en-US" sz="2000" dirty="0">
              <a:ea typeface="MS PGothic" charset="0"/>
            </a:endParaRPr>
          </a:p>
          <a:p>
            <a:pPr algn="ctr">
              <a:lnSpc>
                <a:spcPct val="80000"/>
              </a:lnSpc>
              <a:defRPr/>
            </a:pPr>
            <a:endParaRPr lang="en-US" sz="2000" dirty="0">
              <a:ea typeface="MS PGothic" charset="0"/>
            </a:endParaRPr>
          </a:p>
          <a:p>
            <a:pPr algn="ctr">
              <a:lnSpc>
                <a:spcPct val="80000"/>
              </a:lnSpc>
              <a:defRPr/>
            </a:pPr>
            <a:r>
              <a:rPr lang="en-US" sz="2000" dirty="0">
                <a:ea typeface="MS PGothic" charset="0"/>
              </a:rPr>
              <a:t>This presentation and recording are covered by the University of California Copyright Ownership Policy and were generated by Dr. Erin DiCaprio as Scholarly work</a:t>
            </a:r>
            <a:r>
              <a:rPr lang="en-US" sz="2000" dirty="0" smtClean="0">
                <a:ea typeface="MS PGothic" charset="0"/>
              </a:rPr>
              <a:t>.</a:t>
            </a:r>
            <a:endParaRPr lang="en-US" sz="2000" dirty="0">
              <a:ea typeface="MS PGothic"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4171" y="475688"/>
            <a:ext cx="2918145" cy="112236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04925" y="817297"/>
            <a:ext cx="3341472" cy="464032"/>
          </a:xfrm>
          <a:prstGeom prst="rect">
            <a:avLst/>
          </a:prstGeom>
        </p:spPr>
      </p:pic>
    </p:spTree>
    <p:extLst>
      <p:ext uri="{BB962C8B-B14F-4D97-AF65-F5344CB8AC3E}">
        <p14:creationId xmlns:p14="http://schemas.microsoft.com/office/powerpoint/2010/main" val="3882042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TotalTime>
  <Words>997</Words>
  <Application>Microsoft Office PowerPoint</Application>
  <PresentationFormat>Widescreen</PresentationFormat>
  <Paragraphs>71</Paragraphs>
  <Slides>7</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MS PGothic</vt:lpstr>
      <vt:lpstr>MS PGothic</vt:lpstr>
      <vt:lpstr>Arial</vt:lpstr>
      <vt:lpstr>Calibri</vt:lpstr>
      <vt:lpstr>Calibri Light</vt:lpstr>
      <vt:lpstr>Times</vt:lpstr>
      <vt:lpstr>Zapf Dingbats</vt:lpstr>
      <vt:lpstr>Office Theme</vt:lpstr>
      <vt:lpstr>1_Office Theme</vt:lpstr>
      <vt:lpstr>Microbiological Testing of Foods: Microorganisms in food</vt:lpstr>
      <vt:lpstr>Microorganisms in food</vt:lpstr>
      <vt:lpstr>PowerPoint Presentation</vt:lpstr>
      <vt:lpstr>Why test for microorganisms?</vt:lpstr>
      <vt:lpstr>Who tests for microorganisms?</vt:lpstr>
      <vt:lpstr>Summary</vt:lpstr>
      <vt:lpstr> </vt:lpstr>
    </vt:vector>
  </TitlesOfParts>
  <Company>University of California, Davis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Microbiological  Testing of Foods</dc:title>
  <dc:creator>Erin Leigh DiCaprio</dc:creator>
  <cp:lastModifiedBy>Erin Leigh DiCaprio</cp:lastModifiedBy>
  <cp:revision>7</cp:revision>
  <dcterms:created xsi:type="dcterms:W3CDTF">2020-11-25T19:36:28Z</dcterms:created>
  <dcterms:modified xsi:type="dcterms:W3CDTF">2020-11-25T20:36:53Z</dcterms:modified>
</cp:coreProperties>
</file>